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21"/>
  </p:notesMasterIdLst>
  <p:sldIdLst>
    <p:sldId id="256" r:id="rId2"/>
    <p:sldId id="290" r:id="rId3"/>
    <p:sldId id="347" r:id="rId4"/>
    <p:sldId id="258" r:id="rId5"/>
    <p:sldId id="291" r:id="rId6"/>
    <p:sldId id="346" r:id="rId7"/>
    <p:sldId id="345" r:id="rId8"/>
    <p:sldId id="344" r:id="rId9"/>
    <p:sldId id="340" r:id="rId10"/>
    <p:sldId id="343" r:id="rId11"/>
    <p:sldId id="342" r:id="rId12"/>
    <p:sldId id="341" r:id="rId13"/>
    <p:sldId id="339" r:id="rId14"/>
    <p:sldId id="335" r:id="rId15"/>
    <p:sldId id="338" r:id="rId16"/>
    <p:sldId id="337" r:id="rId17"/>
    <p:sldId id="336" r:id="rId18"/>
    <p:sldId id="319" r:id="rId19"/>
    <p:sldId id="334" r:id="rId20"/>
  </p:sldIdLst>
  <p:sldSz cx="9144000" cy="5143500" type="screen16x9"/>
  <p:notesSz cx="6858000" cy="9144000"/>
  <p:embeddedFontLst>
    <p:embeddedFont>
      <p:font typeface="Barlow Semi Condensed" panose="00000506000000000000" pitchFamily="2" charset="0"/>
      <p:regular r:id="rId22"/>
      <p:bold r:id="rId23"/>
      <p:italic r:id="rId24"/>
      <p:boldItalic r:id="rId25"/>
    </p:embeddedFont>
    <p:embeddedFont>
      <p:font typeface="Barlow Semi Condensed Medium" panose="00000606000000000000" pitchFamily="2" charset="0"/>
      <p:regular r:id="rId26"/>
      <p:italic r:id="rId27"/>
    </p:embeddedFont>
    <p:embeddedFont>
      <p:font typeface="Cambria Math" panose="02040503050406030204" pitchFamily="18" charset="0"/>
      <p:regular r:id="rId28"/>
    </p:embeddedFont>
    <p:embeddedFont>
      <p:font typeface="Fira Sans Extra Condensed" panose="020B0503050000020004" pitchFamily="34" charset="0"/>
      <p:regular r:id="rId29"/>
      <p:bold r:id="rId30"/>
      <p:italic r:id="rId31"/>
      <p:boldItalic r:id="rId32"/>
    </p:embeddedFont>
    <p:embeddedFont>
      <p:font typeface="Fira Sans Extra Condensed SemiBold" panose="020B0604020202020204" charset="0"/>
      <p:regular r:id="rId33"/>
      <p:bold r:id="rId34"/>
      <p:italic r:id="rId35"/>
      <p:boldItalic r:id="rId36"/>
    </p:embeddedFont>
    <p:embeddedFont>
      <p:font typeface="Lato" panose="020F0502020204030203" pitchFamily="34" charset="0"/>
      <p:regular r:id="rId37"/>
      <p:bold r:id="rId38"/>
      <p:italic r:id="rId39"/>
      <p:boldItalic r:id="rId40"/>
    </p:embeddedFont>
    <p:embeddedFont>
      <p:font typeface="Overpass" panose="020B0604020202020204" charset="0"/>
      <p:regular r:id="rId41"/>
      <p:bold r:id="rId42"/>
      <p:italic r:id="rId43"/>
      <p:boldItalic r:id="rId44"/>
    </p:embeddedFont>
    <p:embeddedFont>
      <p:font typeface="Roboto" panose="02000000000000000000" pitchFamily="2" charset="0"/>
      <p:regular r:id="rId45"/>
      <p:bold r:id="rId46"/>
      <p:italic r:id="rId47"/>
      <p:boldItalic r:id="rId4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7" d="100"/>
          <a:sy n="107" d="100"/>
        </p:scale>
        <p:origin x="138" y="57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9" Type="http://schemas.openxmlformats.org/officeDocument/2006/relationships/font" Target="fonts/font18.fntdata"/><Relationship Id="rId3" Type="http://schemas.openxmlformats.org/officeDocument/2006/relationships/slide" Target="slides/slide2.xml"/><Relationship Id="rId21" Type="http://schemas.openxmlformats.org/officeDocument/2006/relationships/notesMaster" Target="notesMasters/notesMaster1.xml"/><Relationship Id="rId34" Type="http://schemas.openxmlformats.org/officeDocument/2006/relationships/font" Target="fonts/font13.fntdata"/><Relationship Id="rId42" Type="http://schemas.openxmlformats.org/officeDocument/2006/relationships/font" Target="fonts/font21.fntdata"/><Relationship Id="rId47" Type="http://schemas.openxmlformats.org/officeDocument/2006/relationships/font" Target="fonts/font26.fntdata"/><Relationship Id="rId50"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font" Target="fonts/font12.fntdata"/><Relationship Id="rId38" Type="http://schemas.openxmlformats.org/officeDocument/2006/relationships/font" Target="fonts/font17.fntdata"/><Relationship Id="rId46" Type="http://schemas.openxmlformats.org/officeDocument/2006/relationships/font" Target="fonts/font25.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8.fntdata"/><Relationship Id="rId41" Type="http://schemas.openxmlformats.org/officeDocument/2006/relationships/font" Target="fonts/font2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font" Target="fonts/font11.fntdata"/><Relationship Id="rId37" Type="http://schemas.openxmlformats.org/officeDocument/2006/relationships/font" Target="fonts/font16.fntdata"/><Relationship Id="rId40" Type="http://schemas.openxmlformats.org/officeDocument/2006/relationships/font" Target="fonts/font19.fntdata"/><Relationship Id="rId45" Type="http://schemas.openxmlformats.org/officeDocument/2006/relationships/font" Target="fonts/font24.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36" Type="http://schemas.openxmlformats.org/officeDocument/2006/relationships/font" Target="fonts/font15.fntdata"/><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0.fntdata"/><Relationship Id="rId44" Type="http://schemas.openxmlformats.org/officeDocument/2006/relationships/font" Target="fonts/font23.fntdata"/><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35" Type="http://schemas.openxmlformats.org/officeDocument/2006/relationships/font" Target="fonts/font14.fntdata"/><Relationship Id="rId43" Type="http://schemas.openxmlformats.org/officeDocument/2006/relationships/font" Target="fonts/font22.fntdata"/><Relationship Id="rId48" Type="http://schemas.openxmlformats.org/officeDocument/2006/relationships/font" Target="fonts/font27.fntdata"/><Relationship Id="rId8" Type="http://schemas.openxmlformats.org/officeDocument/2006/relationships/slide" Target="slides/slide7.xml"/><Relationship Id="rId51"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Google Shape;54;gd206afaa8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 name="Google Shape;55;gd206afaa8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92a8583979_0_8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92a8583979_0_8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4"/>
        <p:cNvGrpSpPr/>
        <p:nvPr/>
      </p:nvGrpSpPr>
      <p:grpSpPr>
        <a:xfrm>
          <a:off x="0" y="0"/>
          <a:ext cx="0" cy="0"/>
          <a:chOff x="0" y="0"/>
          <a:chExt cx="0" cy="0"/>
        </a:xfrm>
      </p:grpSpPr>
      <p:sp>
        <p:nvSpPr>
          <p:cNvPr id="955" name="Google Shape;955;g107490af408_0_6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6" name="Google Shape;956;g107490af408_0_6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Google Shape;455;g107490af408_0_1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6" name="Google Shape;456;g107490af408_0_1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6167176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987356" y="1629550"/>
            <a:ext cx="3422400" cy="1524600"/>
          </a:xfrm>
          <a:prstGeom prst="rect">
            <a:avLst/>
          </a:prstGeom>
        </p:spPr>
        <p:txBody>
          <a:bodyPr spcFirstLastPara="1" wrap="square" lIns="91425" tIns="91425" rIns="91425" bIns="91425" anchor="ctr" anchorCtr="0">
            <a:noAutofit/>
          </a:bodyPr>
          <a:lstStyle>
            <a:lvl1pPr lvl="0">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987356" y="3147050"/>
            <a:ext cx="3607200" cy="3669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600">
                <a:solidFill>
                  <a:schemeClr val="dk1"/>
                </a:solidFill>
                <a:latin typeface="Roboto"/>
                <a:ea typeface="Roboto"/>
                <a:cs typeface="Roboto"/>
                <a:sym typeface="Roboto"/>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4" name="Google Shape;265;p32">
            <a:extLst>
              <a:ext uri="{FF2B5EF4-FFF2-40B4-BE49-F238E27FC236}">
                <a16:creationId xmlns:a16="http://schemas.microsoft.com/office/drawing/2014/main" id="{9C9B69C9-4F21-F4D1-3460-A4180C58F535}"/>
              </a:ext>
            </a:extLst>
          </p:cNvPr>
          <p:cNvSpPr/>
          <p:nvPr userDrawn="1"/>
        </p:nvSpPr>
        <p:spPr>
          <a:xfrm>
            <a:off x="125200" y="106200"/>
            <a:ext cx="8940900" cy="4931100"/>
          </a:xfrm>
          <a:prstGeom prst="rect">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3"/>
        <p:cNvGrpSpPr/>
        <p:nvPr/>
      </p:nvGrpSpPr>
      <p:grpSpPr>
        <a:xfrm>
          <a:off x="0" y="0"/>
          <a:ext cx="0" cy="0"/>
          <a:chOff x="0" y="0"/>
          <a:chExt cx="0" cy="0"/>
        </a:xfrm>
      </p:grpSpPr>
      <p:sp>
        <p:nvSpPr>
          <p:cNvPr id="44" name="Google Shape;44;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5" name="Google Shape;45;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6" name="Google Shape;46;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7"/>
        <p:cNvGrpSpPr/>
        <p:nvPr/>
      </p:nvGrpSpPr>
      <p:grpSpPr>
        <a:xfrm>
          <a:off x="0" y="0"/>
          <a:ext cx="0" cy="0"/>
          <a:chOff x="0" y="0"/>
          <a:chExt cx="0" cy="0"/>
        </a:xfrm>
      </p:grpSpPr>
      <p:sp>
        <p:nvSpPr>
          <p:cNvPr id="48" name="Google Shape;48;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2"/>
        <p:cNvGrpSpPr/>
        <p:nvPr/>
      </p:nvGrpSpPr>
      <p:grpSpPr>
        <a:xfrm>
          <a:off x="0" y="0"/>
          <a:ext cx="0" cy="0"/>
          <a:chOff x="0" y="0"/>
          <a:chExt cx="0" cy="0"/>
        </a:xfrm>
      </p:grpSpPr>
      <p:sp>
        <p:nvSpPr>
          <p:cNvPr id="13" name="Google Shape;13;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4" name="Google Shape;14;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
        <p:nvSpPr>
          <p:cNvPr id="4" name="Google Shape;265;p32">
            <a:extLst>
              <a:ext uri="{FF2B5EF4-FFF2-40B4-BE49-F238E27FC236}">
                <a16:creationId xmlns:a16="http://schemas.microsoft.com/office/drawing/2014/main" id="{87931861-9330-9C7F-F241-FACF293212AA}"/>
              </a:ext>
            </a:extLst>
          </p:cNvPr>
          <p:cNvSpPr/>
          <p:nvPr userDrawn="1"/>
        </p:nvSpPr>
        <p:spPr>
          <a:xfrm>
            <a:off x="125200" y="106200"/>
            <a:ext cx="8940900" cy="4931100"/>
          </a:xfrm>
          <a:prstGeom prst="rect">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5"/>
        <p:cNvGrpSpPr/>
        <p:nvPr/>
      </p:nvGrpSpPr>
      <p:grpSpPr>
        <a:xfrm>
          <a:off x="0" y="0"/>
          <a:ext cx="0" cy="0"/>
          <a:chOff x="0" y="0"/>
          <a:chExt cx="0" cy="0"/>
        </a:xfrm>
      </p:grpSpPr>
      <p:sp>
        <p:nvSpPr>
          <p:cNvPr id="16" name="Google Shape;16;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7" name="Google Shape;17;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8" name="Google Shape;18;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
        <p:nvSpPr>
          <p:cNvPr id="5" name="Google Shape;265;p32">
            <a:extLst>
              <a:ext uri="{FF2B5EF4-FFF2-40B4-BE49-F238E27FC236}">
                <a16:creationId xmlns:a16="http://schemas.microsoft.com/office/drawing/2014/main" id="{44A80343-88D3-BBCD-8FDE-9D0BA7468530}"/>
              </a:ext>
            </a:extLst>
          </p:cNvPr>
          <p:cNvSpPr/>
          <p:nvPr userDrawn="1"/>
        </p:nvSpPr>
        <p:spPr>
          <a:xfrm>
            <a:off x="125200" y="106200"/>
            <a:ext cx="8940900" cy="4931100"/>
          </a:xfrm>
          <a:prstGeom prst="rect">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9"/>
        <p:cNvGrpSpPr/>
        <p:nvPr/>
      </p:nvGrpSpPr>
      <p:grpSpPr>
        <a:xfrm>
          <a:off x="0" y="0"/>
          <a:ext cx="0" cy="0"/>
          <a:chOff x="0" y="0"/>
          <a:chExt cx="0" cy="0"/>
        </a:xfrm>
      </p:grpSpPr>
      <p:sp>
        <p:nvSpPr>
          <p:cNvPr id="20" name="Google Shape;20;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1" name="Google Shape;21;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2" name="Google Shape;22;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4"/>
        <p:cNvGrpSpPr/>
        <p:nvPr/>
      </p:nvGrpSpPr>
      <p:grpSpPr>
        <a:xfrm>
          <a:off x="0" y="0"/>
          <a:ext cx="0" cy="0"/>
          <a:chOff x="0" y="0"/>
          <a:chExt cx="0" cy="0"/>
        </a:xfrm>
      </p:grpSpPr>
      <p:sp>
        <p:nvSpPr>
          <p:cNvPr id="25" name="Google Shape;25;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
        <p:nvSpPr>
          <p:cNvPr id="26" name="Google Shape;26;p6"/>
          <p:cNvSpPr txBox="1">
            <a:spLocks noGrp="1"/>
          </p:cNvSpPr>
          <p:nvPr>
            <p:ph type="title"/>
          </p:nvPr>
        </p:nvSpPr>
        <p:spPr>
          <a:xfrm>
            <a:off x="457200" y="411475"/>
            <a:ext cx="8229600" cy="481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000000"/>
              </a:buClr>
              <a:buSzPts val="3000"/>
              <a:buFont typeface="Fira Sans Extra Condensed"/>
              <a:buNone/>
              <a:defRPr sz="3000">
                <a:solidFill>
                  <a:srgbClr val="000000"/>
                </a:solidFill>
                <a:latin typeface="Fira Sans Extra Condensed"/>
                <a:ea typeface="Fira Sans Extra Condensed"/>
                <a:cs typeface="Fira Sans Extra Condensed"/>
                <a:sym typeface="Fira Sans Extra Condensed"/>
              </a:defRPr>
            </a:lvl1pPr>
            <a:lvl2pPr lvl="1" algn="ctr" rtl="0">
              <a:spcBef>
                <a:spcPts val="0"/>
              </a:spcBef>
              <a:spcAft>
                <a:spcPts val="0"/>
              </a:spcAft>
              <a:buClr>
                <a:srgbClr val="000000"/>
              </a:buClr>
              <a:buSzPts val="3000"/>
              <a:buFont typeface="Fira Sans Extra Condensed"/>
              <a:buNone/>
              <a:defRPr sz="3000">
                <a:solidFill>
                  <a:srgbClr val="000000"/>
                </a:solidFill>
                <a:latin typeface="Fira Sans Extra Condensed"/>
                <a:ea typeface="Fira Sans Extra Condensed"/>
                <a:cs typeface="Fira Sans Extra Condensed"/>
                <a:sym typeface="Fira Sans Extra Condensed"/>
              </a:defRPr>
            </a:lvl2pPr>
            <a:lvl3pPr lvl="2" algn="ctr" rtl="0">
              <a:spcBef>
                <a:spcPts val="0"/>
              </a:spcBef>
              <a:spcAft>
                <a:spcPts val="0"/>
              </a:spcAft>
              <a:buClr>
                <a:srgbClr val="000000"/>
              </a:buClr>
              <a:buSzPts val="3000"/>
              <a:buFont typeface="Fira Sans Extra Condensed"/>
              <a:buNone/>
              <a:defRPr sz="3000">
                <a:solidFill>
                  <a:srgbClr val="000000"/>
                </a:solidFill>
                <a:latin typeface="Fira Sans Extra Condensed"/>
                <a:ea typeface="Fira Sans Extra Condensed"/>
                <a:cs typeface="Fira Sans Extra Condensed"/>
                <a:sym typeface="Fira Sans Extra Condensed"/>
              </a:defRPr>
            </a:lvl3pPr>
            <a:lvl4pPr lvl="3" algn="ctr" rtl="0">
              <a:spcBef>
                <a:spcPts val="0"/>
              </a:spcBef>
              <a:spcAft>
                <a:spcPts val="0"/>
              </a:spcAft>
              <a:buClr>
                <a:srgbClr val="000000"/>
              </a:buClr>
              <a:buSzPts val="3000"/>
              <a:buFont typeface="Fira Sans Extra Condensed"/>
              <a:buNone/>
              <a:defRPr sz="3000">
                <a:solidFill>
                  <a:srgbClr val="000000"/>
                </a:solidFill>
                <a:latin typeface="Fira Sans Extra Condensed"/>
                <a:ea typeface="Fira Sans Extra Condensed"/>
                <a:cs typeface="Fira Sans Extra Condensed"/>
                <a:sym typeface="Fira Sans Extra Condensed"/>
              </a:defRPr>
            </a:lvl4pPr>
            <a:lvl5pPr lvl="4" algn="ctr" rtl="0">
              <a:spcBef>
                <a:spcPts val="0"/>
              </a:spcBef>
              <a:spcAft>
                <a:spcPts val="0"/>
              </a:spcAft>
              <a:buClr>
                <a:srgbClr val="000000"/>
              </a:buClr>
              <a:buSzPts val="3000"/>
              <a:buFont typeface="Fira Sans Extra Condensed"/>
              <a:buNone/>
              <a:defRPr sz="3000">
                <a:solidFill>
                  <a:srgbClr val="000000"/>
                </a:solidFill>
                <a:latin typeface="Fira Sans Extra Condensed"/>
                <a:ea typeface="Fira Sans Extra Condensed"/>
                <a:cs typeface="Fira Sans Extra Condensed"/>
                <a:sym typeface="Fira Sans Extra Condensed"/>
              </a:defRPr>
            </a:lvl5pPr>
            <a:lvl6pPr lvl="5" algn="ctr" rtl="0">
              <a:spcBef>
                <a:spcPts val="0"/>
              </a:spcBef>
              <a:spcAft>
                <a:spcPts val="0"/>
              </a:spcAft>
              <a:buClr>
                <a:srgbClr val="000000"/>
              </a:buClr>
              <a:buSzPts val="3000"/>
              <a:buFont typeface="Fira Sans Extra Condensed"/>
              <a:buNone/>
              <a:defRPr sz="3000">
                <a:solidFill>
                  <a:srgbClr val="000000"/>
                </a:solidFill>
                <a:latin typeface="Fira Sans Extra Condensed"/>
                <a:ea typeface="Fira Sans Extra Condensed"/>
                <a:cs typeface="Fira Sans Extra Condensed"/>
                <a:sym typeface="Fira Sans Extra Condensed"/>
              </a:defRPr>
            </a:lvl6pPr>
            <a:lvl7pPr lvl="6" algn="ctr" rtl="0">
              <a:spcBef>
                <a:spcPts val="0"/>
              </a:spcBef>
              <a:spcAft>
                <a:spcPts val="0"/>
              </a:spcAft>
              <a:buClr>
                <a:srgbClr val="000000"/>
              </a:buClr>
              <a:buSzPts val="3000"/>
              <a:buFont typeface="Fira Sans Extra Condensed"/>
              <a:buNone/>
              <a:defRPr sz="3000">
                <a:solidFill>
                  <a:srgbClr val="000000"/>
                </a:solidFill>
                <a:latin typeface="Fira Sans Extra Condensed"/>
                <a:ea typeface="Fira Sans Extra Condensed"/>
                <a:cs typeface="Fira Sans Extra Condensed"/>
                <a:sym typeface="Fira Sans Extra Condensed"/>
              </a:defRPr>
            </a:lvl7pPr>
            <a:lvl8pPr lvl="7" algn="ctr" rtl="0">
              <a:spcBef>
                <a:spcPts val="0"/>
              </a:spcBef>
              <a:spcAft>
                <a:spcPts val="0"/>
              </a:spcAft>
              <a:buClr>
                <a:srgbClr val="000000"/>
              </a:buClr>
              <a:buSzPts val="3000"/>
              <a:buFont typeface="Fira Sans Extra Condensed"/>
              <a:buNone/>
              <a:defRPr sz="3000">
                <a:solidFill>
                  <a:srgbClr val="000000"/>
                </a:solidFill>
                <a:latin typeface="Fira Sans Extra Condensed"/>
                <a:ea typeface="Fira Sans Extra Condensed"/>
                <a:cs typeface="Fira Sans Extra Condensed"/>
                <a:sym typeface="Fira Sans Extra Condensed"/>
              </a:defRPr>
            </a:lvl8pPr>
            <a:lvl9pPr lvl="8" algn="ctr" rtl="0">
              <a:spcBef>
                <a:spcPts val="0"/>
              </a:spcBef>
              <a:spcAft>
                <a:spcPts val="0"/>
              </a:spcAft>
              <a:buClr>
                <a:srgbClr val="000000"/>
              </a:buClr>
              <a:buSzPts val="3000"/>
              <a:buFont typeface="Fira Sans Extra Condensed"/>
              <a:buNone/>
              <a:defRPr sz="3000">
                <a:solidFill>
                  <a:srgbClr val="000000"/>
                </a:solidFill>
                <a:latin typeface="Fira Sans Extra Condensed"/>
                <a:ea typeface="Fira Sans Extra Condensed"/>
                <a:cs typeface="Fira Sans Extra Condensed"/>
                <a:sym typeface="Fira Sans Extra Condensed"/>
              </a:defRPr>
            </a:lvl9pPr>
          </a:lstStyle>
          <a:p>
            <a:endParaRPr/>
          </a:p>
        </p:txBody>
      </p:sp>
      <p:sp>
        <p:nvSpPr>
          <p:cNvPr id="4" name="Google Shape;265;p32">
            <a:extLst>
              <a:ext uri="{FF2B5EF4-FFF2-40B4-BE49-F238E27FC236}">
                <a16:creationId xmlns:a16="http://schemas.microsoft.com/office/drawing/2014/main" id="{5902CF1B-070E-A175-E893-61154CBF8ED7}"/>
              </a:ext>
            </a:extLst>
          </p:cNvPr>
          <p:cNvSpPr/>
          <p:nvPr userDrawn="1"/>
        </p:nvSpPr>
        <p:spPr>
          <a:xfrm>
            <a:off x="125200" y="106200"/>
            <a:ext cx="8940900" cy="4931100"/>
          </a:xfrm>
          <a:prstGeom prst="rect">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7"/>
        <p:cNvGrpSpPr/>
        <p:nvPr/>
      </p:nvGrpSpPr>
      <p:grpSpPr>
        <a:xfrm>
          <a:off x="0" y="0"/>
          <a:ext cx="0" cy="0"/>
          <a:chOff x="0" y="0"/>
          <a:chExt cx="0" cy="0"/>
        </a:xfrm>
      </p:grpSpPr>
      <p:sp>
        <p:nvSpPr>
          <p:cNvPr id="28" name="Google Shape;28;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29" name="Google Shape;29;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0" name="Google Shape;30;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1"/>
        <p:cNvGrpSpPr/>
        <p:nvPr/>
      </p:nvGrpSpPr>
      <p:grpSpPr>
        <a:xfrm>
          <a:off x="0" y="0"/>
          <a:ext cx="0" cy="0"/>
          <a:chOff x="0" y="0"/>
          <a:chExt cx="0" cy="0"/>
        </a:xfrm>
      </p:grpSpPr>
      <p:sp>
        <p:nvSpPr>
          <p:cNvPr id="32" name="Google Shape;32;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3" name="Google Shape;33;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4"/>
        <p:cNvGrpSpPr/>
        <p:nvPr/>
      </p:nvGrpSpPr>
      <p:grpSpPr>
        <a:xfrm>
          <a:off x="0" y="0"/>
          <a:ext cx="0" cy="0"/>
          <a:chOff x="0" y="0"/>
          <a:chExt cx="0" cy="0"/>
        </a:xfrm>
      </p:grpSpPr>
      <p:sp>
        <p:nvSpPr>
          <p:cNvPr id="35" name="Google Shape;35;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7" name="Google Shape;37;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8" name="Google Shape;38;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39" name="Google Shape;39;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0"/>
        <p:cNvGrpSpPr/>
        <p:nvPr/>
      </p:nvGrpSpPr>
      <p:grpSpPr>
        <a:xfrm>
          <a:off x="0" y="0"/>
          <a:ext cx="0" cy="0"/>
          <a:chOff x="0" y="0"/>
          <a:chExt cx="0" cy="0"/>
        </a:xfrm>
      </p:grpSpPr>
      <p:sp>
        <p:nvSpPr>
          <p:cNvPr id="41" name="Google Shape;41;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2" name="Google Shape;42;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Fira Sans Extra Condensed SemiBold"/>
              <a:buNone/>
              <a:defRPr sz="2800">
                <a:solidFill>
                  <a:schemeClr val="dk1"/>
                </a:solidFill>
                <a:latin typeface="Fira Sans Extra Condensed SemiBold"/>
                <a:ea typeface="Fira Sans Extra Condensed SemiBold"/>
                <a:cs typeface="Fira Sans Extra Condensed SemiBold"/>
                <a:sym typeface="Fira Sans Extra Condensed SemiBold"/>
              </a:defRPr>
            </a:lvl1pPr>
            <a:lvl2pPr lvl="1">
              <a:spcBef>
                <a:spcPts val="0"/>
              </a:spcBef>
              <a:spcAft>
                <a:spcPts val="0"/>
              </a:spcAft>
              <a:buClr>
                <a:schemeClr val="dk1"/>
              </a:buClr>
              <a:buSzPts val="2800"/>
              <a:buFont typeface="Fira Sans Extra Condensed SemiBold"/>
              <a:buNone/>
              <a:defRPr sz="2800">
                <a:solidFill>
                  <a:schemeClr val="dk1"/>
                </a:solidFill>
                <a:latin typeface="Fira Sans Extra Condensed SemiBold"/>
                <a:ea typeface="Fira Sans Extra Condensed SemiBold"/>
                <a:cs typeface="Fira Sans Extra Condensed SemiBold"/>
                <a:sym typeface="Fira Sans Extra Condensed SemiBold"/>
              </a:defRPr>
            </a:lvl2pPr>
            <a:lvl3pPr lvl="2">
              <a:spcBef>
                <a:spcPts val="0"/>
              </a:spcBef>
              <a:spcAft>
                <a:spcPts val="0"/>
              </a:spcAft>
              <a:buClr>
                <a:schemeClr val="dk1"/>
              </a:buClr>
              <a:buSzPts val="2800"/>
              <a:buFont typeface="Fira Sans Extra Condensed SemiBold"/>
              <a:buNone/>
              <a:defRPr sz="2800">
                <a:solidFill>
                  <a:schemeClr val="dk1"/>
                </a:solidFill>
                <a:latin typeface="Fira Sans Extra Condensed SemiBold"/>
                <a:ea typeface="Fira Sans Extra Condensed SemiBold"/>
                <a:cs typeface="Fira Sans Extra Condensed SemiBold"/>
                <a:sym typeface="Fira Sans Extra Condensed SemiBold"/>
              </a:defRPr>
            </a:lvl3pPr>
            <a:lvl4pPr lvl="3">
              <a:spcBef>
                <a:spcPts val="0"/>
              </a:spcBef>
              <a:spcAft>
                <a:spcPts val="0"/>
              </a:spcAft>
              <a:buClr>
                <a:schemeClr val="dk1"/>
              </a:buClr>
              <a:buSzPts val="2800"/>
              <a:buFont typeface="Fira Sans Extra Condensed SemiBold"/>
              <a:buNone/>
              <a:defRPr sz="2800">
                <a:solidFill>
                  <a:schemeClr val="dk1"/>
                </a:solidFill>
                <a:latin typeface="Fira Sans Extra Condensed SemiBold"/>
                <a:ea typeface="Fira Sans Extra Condensed SemiBold"/>
                <a:cs typeface="Fira Sans Extra Condensed SemiBold"/>
                <a:sym typeface="Fira Sans Extra Condensed SemiBold"/>
              </a:defRPr>
            </a:lvl4pPr>
            <a:lvl5pPr lvl="4">
              <a:spcBef>
                <a:spcPts val="0"/>
              </a:spcBef>
              <a:spcAft>
                <a:spcPts val="0"/>
              </a:spcAft>
              <a:buClr>
                <a:schemeClr val="dk1"/>
              </a:buClr>
              <a:buSzPts val="2800"/>
              <a:buFont typeface="Fira Sans Extra Condensed SemiBold"/>
              <a:buNone/>
              <a:defRPr sz="2800">
                <a:solidFill>
                  <a:schemeClr val="dk1"/>
                </a:solidFill>
                <a:latin typeface="Fira Sans Extra Condensed SemiBold"/>
                <a:ea typeface="Fira Sans Extra Condensed SemiBold"/>
                <a:cs typeface="Fira Sans Extra Condensed SemiBold"/>
                <a:sym typeface="Fira Sans Extra Condensed SemiBold"/>
              </a:defRPr>
            </a:lvl5pPr>
            <a:lvl6pPr lvl="5">
              <a:spcBef>
                <a:spcPts val="0"/>
              </a:spcBef>
              <a:spcAft>
                <a:spcPts val="0"/>
              </a:spcAft>
              <a:buClr>
                <a:schemeClr val="dk1"/>
              </a:buClr>
              <a:buSzPts val="2800"/>
              <a:buFont typeface="Fira Sans Extra Condensed SemiBold"/>
              <a:buNone/>
              <a:defRPr sz="2800">
                <a:solidFill>
                  <a:schemeClr val="dk1"/>
                </a:solidFill>
                <a:latin typeface="Fira Sans Extra Condensed SemiBold"/>
                <a:ea typeface="Fira Sans Extra Condensed SemiBold"/>
                <a:cs typeface="Fira Sans Extra Condensed SemiBold"/>
                <a:sym typeface="Fira Sans Extra Condensed SemiBold"/>
              </a:defRPr>
            </a:lvl6pPr>
            <a:lvl7pPr lvl="6">
              <a:spcBef>
                <a:spcPts val="0"/>
              </a:spcBef>
              <a:spcAft>
                <a:spcPts val="0"/>
              </a:spcAft>
              <a:buClr>
                <a:schemeClr val="dk1"/>
              </a:buClr>
              <a:buSzPts val="2800"/>
              <a:buFont typeface="Fira Sans Extra Condensed SemiBold"/>
              <a:buNone/>
              <a:defRPr sz="2800">
                <a:solidFill>
                  <a:schemeClr val="dk1"/>
                </a:solidFill>
                <a:latin typeface="Fira Sans Extra Condensed SemiBold"/>
                <a:ea typeface="Fira Sans Extra Condensed SemiBold"/>
                <a:cs typeface="Fira Sans Extra Condensed SemiBold"/>
                <a:sym typeface="Fira Sans Extra Condensed SemiBold"/>
              </a:defRPr>
            </a:lvl7pPr>
            <a:lvl8pPr lvl="7">
              <a:spcBef>
                <a:spcPts val="0"/>
              </a:spcBef>
              <a:spcAft>
                <a:spcPts val="0"/>
              </a:spcAft>
              <a:buClr>
                <a:schemeClr val="dk1"/>
              </a:buClr>
              <a:buSzPts val="2800"/>
              <a:buFont typeface="Fira Sans Extra Condensed SemiBold"/>
              <a:buNone/>
              <a:defRPr sz="2800">
                <a:solidFill>
                  <a:schemeClr val="dk1"/>
                </a:solidFill>
                <a:latin typeface="Fira Sans Extra Condensed SemiBold"/>
                <a:ea typeface="Fira Sans Extra Condensed SemiBold"/>
                <a:cs typeface="Fira Sans Extra Condensed SemiBold"/>
                <a:sym typeface="Fira Sans Extra Condensed SemiBold"/>
              </a:defRPr>
            </a:lvl8pPr>
            <a:lvl9pPr lvl="8">
              <a:spcBef>
                <a:spcPts val="0"/>
              </a:spcBef>
              <a:spcAft>
                <a:spcPts val="0"/>
              </a:spcAft>
              <a:buClr>
                <a:schemeClr val="dk1"/>
              </a:buClr>
              <a:buSzPts val="2800"/>
              <a:buFont typeface="Fira Sans Extra Condensed SemiBold"/>
              <a:buNone/>
              <a:defRPr sz="2800">
                <a:solidFill>
                  <a:schemeClr val="dk1"/>
                </a:solidFill>
                <a:latin typeface="Fira Sans Extra Condensed SemiBold"/>
                <a:ea typeface="Fira Sans Extra Condensed SemiBold"/>
                <a:cs typeface="Fira Sans Extra Condensed SemiBold"/>
                <a:sym typeface="Fira Sans Extra Condensed SemiBold"/>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SzPts val="1800"/>
              <a:buFont typeface="Roboto"/>
              <a:buChar char="●"/>
              <a:defRPr sz="1800">
                <a:latin typeface="Roboto"/>
                <a:ea typeface="Roboto"/>
                <a:cs typeface="Roboto"/>
                <a:sym typeface="Roboto"/>
              </a:defRPr>
            </a:lvl1pPr>
            <a:lvl2pPr marL="914400" lvl="1" indent="-317500">
              <a:lnSpc>
                <a:spcPct val="115000"/>
              </a:lnSpc>
              <a:spcBef>
                <a:spcPts val="1600"/>
              </a:spcBef>
              <a:spcAft>
                <a:spcPts val="0"/>
              </a:spcAft>
              <a:buSzPts val="1400"/>
              <a:buFont typeface="Roboto"/>
              <a:buChar char="○"/>
              <a:defRPr>
                <a:latin typeface="Roboto"/>
                <a:ea typeface="Roboto"/>
                <a:cs typeface="Roboto"/>
                <a:sym typeface="Roboto"/>
              </a:defRPr>
            </a:lvl2pPr>
            <a:lvl3pPr marL="1371600" lvl="2" indent="-317500">
              <a:lnSpc>
                <a:spcPct val="115000"/>
              </a:lnSpc>
              <a:spcBef>
                <a:spcPts val="1600"/>
              </a:spcBef>
              <a:spcAft>
                <a:spcPts val="0"/>
              </a:spcAft>
              <a:buSzPts val="1400"/>
              <a:buFont typeface="Roboto"/>
              <a:buChar char="■"/>
              <a:defRPr>
                <a:latin typeface="Roboto"/>
                <a:ea typeface="Roboto"/>
                <a:cs typeface="Roboto"/>
                <a:sym typeface="Roboto"/>
              </a:defRPr>
            </a:lvl3pPr>
            <a:lvl4pPr marL="1828800" lvl="3" indent="-317500">
              <a:lnSpc>
                <a:spcPct val="115000"/>
              </a:lnSpc>
              <a:spcBef>
                <a:spcPts val="1600"/>
              </a:spcBef>
              <a:spcAft>
                <a:spcPts val="0"/>
              </a:spcAft>
              <a:buSzPts val="1400"/>
              <a:buFont typeface="Roboto"/>
              <a:buChar char="●"/>
              <a:defRPr>
                <a:latin typeface="Roboto"/>
                <a:ea typeface="Roboto"/>
                <a:cs typeface="Roboto"/>
                <a:sym typeface="Roboto"/>
              </a:defRPr>
            </a:lvl4pPr>
            <a:lvl5pPr marL="2286000" lvl="4" indent="-317500">
              <a:lnSpc>
                <a:spcPct val="115000"/>
              </a:lnSpc>
              <a:spcBef>
                <a:spcPts val="1600"/>
              </a:spcBef>
              <a:spcAft>
                <a:spcPts val="0"/>
              </a:spcAft>
              <a:buSzPts val="1400"/>
              <a:buFont typeface="Roboto"/>
              <a:buChar char="○"/>
              <a:defRPr>
                <a:latin typeface="Roboto"/>
                <a:ea typeface="Roboto"/>
                <a:cs typeface="Roboto"/>
                <a:sym typeface="Roboto"/>
              </a:defRPr>
            </a:lvl5pPr>
            <a:lvl6pPr marL="2743200" lvl="5" indent="-317500">
              <a:lnSpc>
                <a:spcPct val="115000"/>
              </a:lnSpc>
              <a:spcBef>
                <a:spcPts val="1600"/>
              </a:spcBef>
              <a:spcAft>
                <a:spcPts val="0"/>
              </a:spcAft>
              <a:buSzPts val="1400"/>
              <a:buFont typeface="Roboto"/>
              <a:buChar char="■"/>
              <a:defRPr>
                <a:latin typeface="Roboto"/>
                <a:ea typeface="Roboto"/>
                <a:cs typeface="Roboto"/>
                <a:sym typeface="Roboto"/>
              </a:defRPr>
            </a:lvl6pPr>
            <a:lvl7pPr marL="3200400" lvl="6" indent="-317500">
              <a:lnSpc>
                <a:spcPct val="115000"/>
              </a:lnSpc>
              <a:spcBef>
                <a:spcPts val="1600"/>
              </a:spcBef>
              <a:spcAft>
                <a:spcPts val="0"/>
              </a:spcAft>
              <a:buSzPts val="1400"/>
              <a:buFont typeface="Roboto"/>
              <a:buChar char="●"/>
              <a:defRPr>
                <a:latin typeface="Roboto"/>
                <a:ea typeface="Roboto"/>
                <a:cs typeface="Roboto"/>
                <a:sym typeface="Roboto"/>
              </a:defRPr>
            </a:lvl7pPr>
            <a:lvl8pPr marL="3657600" lvl="7" indent="-317500">
              <a:lnSpc>
                <a:spcPct val="115000"/>
              </a:lnSpc>
              <a:spcBef>
                <a:spcPts val="1600"/>
              </a:spcBef>
              <a:spcAft>
                <a:spcPts val="0"/>
              </a:spcAft>
              <a:buSzPts val="1400"/>
              <a:buFont typeface="Roboto"/>
              <a:buChar char="○"/>
              <a:defRPr>
                <a:latin typeface="Roboto"/>
                <a:ea typeface="Roboto"/>
                <a:cs typeface="Roboto"/>
                <a:sym typeface="Roboto"/>
              </a:defRPr>
            </a:lvl8pPr>
            <a:lvl9pPr marL="4114800" lvl="8" indent="-317500">
              <a:lnSpc>
                <a:spcPct val="115000"/>
              </a:lnSpc>
              <a:spcBef>
                <a:spcPts val="1600"/>
              </a:spcBef>
              <a:spcAft>
                <a:spcPts val="1600"/>
              </a:spcAft>
              <a:buSzPts val="1400"/>
              <a:buFont typeface="Roboto"/>
              <a:buChar char="■"/>
              <a:defRPr>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‹nº›</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5.xml"/><Relationship Id="rId5" Type="http://schemas.openxmlformats.org/officeDocument/2006/relationships/image" Target="../media/image14.WMF"/><Relationship Id="rId4" Type="http://schemas.openxmlformats.org/officeDocument/2006/relationships/image" Target="../media/image13.svg"/></Relationships>
</file>

<file path=ppt/slides/_rels/slide14.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5.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5.xml"/><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8.gif"/><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sp>
        <p:nvSpPr>
          <p:cNvPr id="57" name="Google Shape;57;p15"/>
          <p:cNvSpPr txBox="1">
            <a:spLocks noGrp="1"/>
          </p:cNvSpPr>
          <p:nvPr>
            <p:ph type="ctrTitle"/>
          </p:nvPr>
        </p:nvSpPr>
        <p:spPr>
          <a:xfrm>
            <a:off x="339732" y="1648469"/>
            <a:ext cx="5168889" cy="1524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pt-BR" dirty="0"/>
              <a:t>TEDA </a:t>
            </a:r>
            <a:r>
              <a:rPr lang="pt-BR" dirty="0" err="1"/>
              <a:t>Algorithm</a:t>
            </a:r>
            <a:r>
              <a:rPr lang="pt-BR" dirty="0"/>
              <a:t> #01</a:t>
            </a:r>
            <a:endParaRPr dirty="0"/>
          </a:p>
        </p:txBody>
      </p:sp>
      <p:sp>
        <p:nvSpPr>
          <p:cNvPr id="59" name="Google Shape;59;p15"/>
          <p:cNvSpPr/>
          <p:nvPr/>
        </p:nvSpPr>
        <p:spPr>
          <a:xfrm rot="5400000">
            <a:off x="8201719" y="3501968"/>
            <a:ext cx="692400" cy="692400"/>
          </a:xfrm>
          <a:prstGeom prst="ellipse">
            <a:avLst/>
          </a:prstGeom>
          <a:solidFill>
            <a:srgbClr val="FFFFFF"/>
          </a:solidFill>
          <a:ln w="28575" cap="flat" cmpd="sng">
            <a:solidFill>
              <a:schemeClr val="tx1">
                <a:lumMod val="95000"/>
                <a:lumOff val="5000"/>
              </a:schemeClr>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endParaRPr sz="2100" b="1">
              <a:solidFill>
                <a:schemeClr val="accent1"/>
              </a:solidFill>
              <a:latin typeface="Fira Sans Extra Condensed"/>
              <a:ea typeface="Fira Sans Extra Condensed"/>
              <a:cs typeface="Fira Sans Extra Condensed"/>
              <a:sym typeface="Fira Sans Extra Condensed"/>
            </a:endParaRPr>
          </a:p>
        </p:txBody>
      </p:sp>
      <p:sp>
        <p:nvSpPr>
          <p:cNvPr id="60" name="Google Shape;60;p15"/>
          <p:cNvSpPr/>
          <p:nvPr/>
        </p:nvSpPr>
        <p:spPr>
          <a:xfrm rot="5400000">
            <a:off x="7370794" y="3501968"/>
            <a:ext cx="692400" cy="692400"/>
          </a:xfrm>
          <a:prstGeom prst="ellipse">
            <a:avLst/>
          </a:prstGeom>
          <a:solidFill>
            <a:srgbClr val="FFFFFF"/>
          </a:solidFill>
          <a:ln w="28575" cap="flat" cmpd="sng">
            <a:solidFill>
              <a:schemeClr val="tx1">
                <a:lumMod val="95000"/>
                <a:lumOff val="5000"/>
              </a:schemeClr>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endParaRPr sz="2100" b="1">
              <a:solidFill>
                <a:schemeClr val="accent2"/>
              </a:solidFill>
              <a:latin typeface="Fira Sans Extra Condensed"/>
              <a:ea typeface="Fira Sans Extra Condensed"/>
              <a:cs typeface="Fira Sans Extra Condensed"/>
              <a:sym typeface="Fira Sans Extra Condensed"/>
            </a:endParaRPr>
          </a:p>
        </p:txBody>
      </p:sp>
      <p:sp>
        <p:nvSpPr>
          <p:cNvPr id="61" name="Google Shape;61;p15"/>
          <p:cNvSpPr/>
          <p:nvPr/>
        </p:nvSpPr>
        <p:spPr>
          <a:xfrm rot="5400000">
            <a:off x="6539869" y="3501968"/>
            <a:ext cx="692400" cy="692400"/>
          </a:xfrm>
          <a:prstGeom prst="ellipse">
            <a:avLst/>
          </a:prstGeom>
          <a:solidFill>
            <a:srgbClr val="FFFFFF"/>
          </a:solidFill>
          <a:ln w="28575" cap="flat" cmpd="sng">
            <a:solidFill>
              <a:schemeClr val="tx1">
                <a:lumMod val="95000"/>
                <a:lumOff val="5000"/>
              </a:schemeClr>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endParaRPr sz="2100" b="1">
              <a:solidFill>
                <a:schemeClr val="accent3"/>
              </a:solidFill>
              <a:latin typeface="Fira Sans Extra Condensed"/>
              <a:ea typeface="Fira Sans Extra Condensed"/>
              <a:cs typeface="Fira Sans Extra Condensed"/>
              <a:sym typeface="Fira Sans Extra Condensed"/>
            </a:endParaRPr>
          </a:p>
        </p:txBody>
      </p:sp>
      <p:sp>
        <p:nvSpPr>
          <p:cNvPr id="62" name="Google Shape;62;p15"/>
          <p:cNvSpPr/>
          <p:nvPr/>
        </p:nvSpPr>
        <p:spPr>
          <a:xfrm rot="5400000">
            <a:off x="5708944" y="3501968"/>
            <a:ext cx="692400" cy="692400"/>
          </a:xfrm>
          <a:prstGeom prst="ellipse">
            <a:avLst/>
          </a:prstGeom>
          <a:solidFill>
            <a:srgbClr val="FFFFFF"/>
          </a:solidFill>
          <a:ln w="28575" cap="flat" cmpd="sng">
            <a:solidFill>
              <a:schemeClr val="tx1">
                <a:lumMod val="95000"/>
                <a:lumOff val="5000"/>
              </a:schemeClr>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endParaRPr sz="2100" b="1">
              <a:solidFill>
                <a:schemeClr val="accent4"/>
              </a:solidFill>
              <a:latin typeface="Fira Sans Extra Condensed"/>
              <a:ea typeface="Fira Sans Extra Condensed"/>
              <a:cs typeface="Fira Sans Extra Condensed"/>
              <a:sym typeface="Fira Sans Extra Condensed"/>
            </a:endParaRPr>
          </a:p>
        </p:txBody>
      </p:sp>
      <p:sp>
        <p:nvSpPr>
          <p:cNvPr id="63" name="Google Shape;63;p15"/>
          <p:cNvSpPr/>
          <p:nvPr/>
        </p:nvSpPr>
        <p:spPr>
          <a:xfrm rot="5400000">
            <a:off x="6718465" y="995350"/>
            <a:ext cx="1230000" cy="1268400"/>
          </a:xfrm>
          <a:prstGeom prst="roundRect">
            <a:avLst>
              <a:gd name="adj" fmla="val 50000"/>
            </a:avLst>
          </a:prstGeom>
          <a:solidFill>
            <a:srgbClr val="FFFFFF"/>
          </a:solidFill>
          <a:ln w="28575" cap="flat" cmpd="sng">
            <a:solidFill>
              <a:schemeClr val="tx1">
                <a:lumMod val="95000"/>
                <a:lumOff val="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 name="Google Shape;64;p15"/>
          <p:cNvGrpSpPr/>
          <p:nvPr/>
        </p:nvGrpSpPr>
        <p:grpSpPr>
          <a:xfrm>
            <a:off x="7110938" y="1253063"/>
            <a:ext cx="379746" cy="379756"/>
            <a:chOff x="-2571737" y="2403625"/>
            <a:chExt cx="292225" cy="291425"/>
          </a:xfrm>
          <a:solidFill>
            <a:schemeClr val="bg1">
              <a:lumMod val="50000"/>
            </a:schemeClr>
          </a:solidFill>
        </p:grpSpPr>
        <p:sp>
          <p:nvSpPr>
            <p:cNvPr id="65" name="Google Shape;65;p15"/>
            <p:cNvSpPr/>
            <p:nvPr/>
          </p:nvSpPr>
          <p:spPr>
            <a:xfrm>
              <a:off x="-2571737" y="2403625"/>
              <a:ext cx="292225" cy="291425"/>
            </a:xfrm>
            <a:custGeom>
              <a:avLst/>
              <a:gdLst/>
              <a:ahLst/>
              <a:cxnLst/>
              <a:rect l="l" t="t" r="r" b="b"/>
              <a:pathLst>
                <a:path w="11689" h="11657" extrusionOk="0">
                  <a:moveTo>
                    <a:pt x="9547" y="725"/>
                  </a:moveTo>
                  <a:cubicBezTo>
                    <a:pt x="9704" y="725"/>
                    <a:pt x="9830" y="788"/>
                    <a:pt x="9893" y="914"/>
                  </a:cubicBezTo>
                  <a:lnTo>
                    <a:pt x="10681" y="2772"/>
                  </a:lnTo>
                  <a:lnTo>
                    <a:pt x="1135" y="2772"/>
                  </a:lnTo>
                  <a:lnTo>
                    <a:pt x="1891" y="914"/>
                  </a:lnTo>
                  <a:cubicBezTo>
                    <a:pt x="1922" y="788"/>
                    <a:pt x="2080" y="725"/>
                    <a:pt x="2206" y="725"/>
                  </a:cubicBezTo>
                  <a:close/>
                  <a:moveTo>
                    <a:pt x="10649" y="3403"/>
                  </a:moveTo>
                  <a:cubicBezTo>
                    <a:pt x="10870" y="3403"/>
                    <a:pt x="11027" y="3560"/>
                    <a:pt x="11027" y="3749"/>
                  </a:cubicBezTo>
                  <a:lnTo>
                    <a:pt x="11027" y="5167"/>
                  </a:lnTo>
                  <a:cubicBezTo>
                    <a:pt x="11027" y="5356"/>
                    <a:pt x="10870" y="5513"/>
                    <a:pt x="10649" y="5513"/>
                  </a:cubicBezTo>
                  <a:lnTo>
                    <a:pt x="1040" y="5513"/>
                  </a:lnTo>
                  <a:cubicBezTo>
                    <a:pt x="851" y="5513"/>
                    <a:pt x="694" y="5356"/>
                    <a:pt x="694" y="5167"/>
                  </a:cubicBezTo>
                  <a:lnTo>
                    <a:pt x="694" y="3749"/>
                  </a:lnTo>
                  <a:cubicBezTo>
                    <a:pt x="694" y="3560"/>
                    <a:pt x="851" y="3403"/>
                    <a:pt x="1040" y="3403"/>
                  </a:cubicBezTo>
                  <a:close/>
                  <a:moveTo>
                    <a:pt x="10681" y="6206"/>
                  </a:moveTo>
                  <a:cubicBezTo>
                    <a:pt x="10870" y="6238"/>
                    <a:pt x="11027" y="6364"/>
                    <a:pt x="11027" y="6553"/>
                  </a:cubicBezTo>
                  <a:lnTo>
                    <a:pt x="11027" y="7939"/>
                  </a:lnTo>
                  <a:cubicBezTo>
                    <a:pt x="11027" y="8128"/>
                    <a:pt x="10870" y="8286"/>
                    <a:pt x="10681" y="8286"/>
                  </a:cubicBezTo>
                  <a:lnTo>
                    <a:pt x="1072" y="8286"/>
                  </a:lnTo>
                  <a:cubicBezTo>
                    <a:pt x="851" y="8286"/>
                    <a:pt x="694" y="8128"/>
                    <a:pt x="694" y="7939"/>
                  </a:cubicBezTo>
                  <a:lnTo>
                    <a:pt x="694" y="6553"/>
                  </a:lnTo>
                  <a:cubicBezTo>
                    <a:pt x="694" y="6364"/>
                    <a:pt x="851" y="6206"/>
                    <a:pt x="1072" y="6206"/>
                  </a:cubicBezTo>
                  <a:close/>
                  <a:moveTo>
                    <a:pt x="10681" y="8947"/>
                  </a:moveTo>
                  <a:cubicBezTo>
                    <a:pt x="10870" y="8947"/>
                    <a:pt x="11027" y="9105"/>
                    <a:pt x="11027" y="9294"/>
                  </a:cubicBezTo>
                  <a:lnTo>
                    <a:pt x="11027" y="10680"/>
                  </a:lnTo>
                  <a:cubicBezTo>
                    <a:pt x="11027" y="10869"/>
                    <a:pt x="10870" y="11027"/>
                    <a:pt x="10681" y="11027"/>
                  </a:cubicBezTo>
                  <a:lnTo>
                    <a:pt x="1072" y="11027"/>
                  </a:lnTo>
                  <a:cubicBezTo>
                    <a:pt x="851" y="11027"/>
                    <a:pt x="694" y="10869"/>
                    <a:pt x="694" y="10680"/>
                  </a:cubicBezTo>
                  <a:lnTo>
                    <a:pt x="694" y="9294"/>
                  </a:lnTo>
                  <a:cubicBezTo>
                    <a:pt x="694" y="9105"/>
                    <a:pt x="851" y="8947"/>
                    <a:pt x="1072" y="8947"/>
                  </a:cubicBezTo>
                  <a:close/>
                  <a:moveTo>
                    <a:pt x="2174" y="0"/>
                  </a:moveTo>
                  <a:cubicBezTo>
                    <a:pt x="1733" y="0"/>
                    <a:pt x="1387" y="252"/>
                    <a:pt x="1229" y="630"/>
                  </a:cubicBezTo>
                  <a:lnTo>
                    <a:pt x="64" y="3403"/>
                  </a:lnTo>
                  <a:cubicBezTo>
                    <a:pt x="32" y="3529"/>
                    <a:pt x="0" y="3686"/>
                    <a:pt x="0" y="3781"/>
                  </a:cubicBezTo>
                  <a:lnTo>
                    <a:pt x="0" y="5198"/>
                  </a:lnTo>
                  <a:cubicBezTo>
                    <a:pt x="0" y="5482"/>
                    <a:pt x="127" y="5734"/>
                    <a:pt x="284" y="5860"/>
                  </a:cubicBezTo>
                  <a:cubicBezTo>
                    <a:pt x="127" y="6080"/>
                    <a:pt x="0" y="6301"/>
                    <a:pt x="0" y="6553"/>
                  </a:cubicBezTo>
                  <a:lnTo>
                    <a:pt x="0" y="7908"/>
                  </a:lnTo>
                  <a:cubicBezTo>
                    <a:pt x="0" y="8191"/>
                    <a:pt x="127" y="8443"/>
                    <a:pt x="284" y="8601"/>
                  </a:cubicBezTo>
                  <a:cubicBezTo>
                    <a:pt x="127" y="8790"/>
                    <a:pt x="0" y="9010"/>
                    <a:pt x="0" y="9262"/>
                  </a:cubicBezTo>
                  <a:lnTo>
                    <a:pt x="0" y="10649"/>
                  </a:lnTo>
                  <a:cubicBezTo>
                    <a:pt x="0" y="11184"/>
                    <a:pt x="473" y="11657"/>
                    <a:pt x="1009" y="11657"/>
                  </a:cubicBezTo>
                  <a:lnTo>
                    <a:pt x="10618" y="11657"/>
                  </a:lnTo>
                  <a:cubicBezTo>
                    <a:pt x="11185" y="11657"/>
                    <a:pt x="11657" y="11184"/>
                    <a:pt x="11657" y="10649"/>
                  </a:cubicBezTo>
                  <a:lnTo>
                    <a:pt x="11657" y="9262"/>
                  </a:lnTo>
                  <a:cubicBezTo>
                    <a:pt x="11657" y="8979"/>
                    <a:pt x="11531" y="8758"/>
                    <a:pt x="11374" y="8601"/>
                  </a:cubicBezTo>
                  <a:cubicBezTo>
                    <a:pt x="11531" y="8380"/>
                    <a:pt x="11657" y="8160"/>
                    <a:pt x="11657" y="7908"/>
                  </a:cubicBezTo>
                  <a:lnTo>
                    <a:pt x="11657" y="6553"/>
                  </a:lnTo>
                  <a:cubicBezTo>
                    <a:pt x="11657" y="6269"/>
                    <a:pt x="11531" y="6017"/>
                    <a:pt x="11374" y="5860"/>
                  </a:cubicBezTo>
                  <a:cubicBezTo>
                    <a:pt x="11531" y="5671"/>
                    <a:pt x="11657" y="5450"/>
                    <a:pt x="11657" y="5198"/>
                  </a:cubicBezTo>
                  <a:lnTo>
                    <a:pt x="11657" y="3781"/>
                  </a:lnTo>
                  <a:lnTo>
                    <a:pt x="11689" y="3781"/>
                  </a:lnTo>
                  <a:cubicBezTo>
                    <a:pt x="11689" y="3686"/>
                    <a:pt x="11657" y="3529"/>
                    <a:pt x="11594" y="3403"/>
                  </a:cubicBezTo>
                  <a:lnTo>
                    <a:pt x="10460" y="630"/>
                  </a:lnTo>
                  <a:cubicBezTo>
                    <a:pt x="10303" y="252"/>
                    <a:pt x="9925" y="0"/>
                    <a:pt x="951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15"/>
            <p:cNvSpPr/>
            <p:nvPr/>
          </p:nvSpPr>
          <p:spPr>
            <a:xfrm>
              <a:off x="-2485967" y="2649150"/>
              <a:ext cx="173300" cy="18150"/>
            </a:xfrm>
            <a:custGeom>
              <a:avLst/>
              <a:gdLst/>
              <a:ahLst/>
              <a:cxnLst/>
              <a:rect l="l" t="t" r="r" b="b"/>
              <a:pathLst>
                <a:path w="6932" h="726" extrusionOk="0">
                  <a:moveTo>
                    <a:pt x="378" y="1"/>
                  </a:moveTo>
                  <a:cubicBezTo>
                    <a:pt x="158" y="1"/>
                    <a:pt x="0" y="159"/>
                    <a:pt x="0" y="379"/>
                  </a:cubicBezTo>
                  <a:cubicBezTo>
                    <a:pt x="0" y="568"/>
                    <a:pt x="158" y="726"/>
                    <a:pt x="378" y="726"/>
                  </a:cubicBezTo>
                  <a:lnTo>
                    <a:pt x="6585" y="726"/>
                  </a:lnTo>
                  <a:cubicBezTo>
                    <a:pt x="6774" y="726"/>
                    <a:pt x="6931" y="568"/>
                    <a:pt x="6931" y="379"/>
                  </a:cubicBezTo>
                  <a:cubicBezTo>
                    <a:pt x="6931" y="159"/>
                    <a:pt x="6774" y="1"/>
                    <a:pt x="658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15"/>
            <p:cNvSpPr/>
            <p:nvPr/>
          </p:nvSpPr>
          <p:spPr>
            <a:xfrm>
              <a:off x="-2485967" y="2511325"/>
              <a:ext cx="173300" cy="18150"/>
            </a:xfrm>
            <a:custGeom>
              <a:avLst/>
              <a:gdLst/>
              <a:ahLst/>
              <a:cxnLst/>
              <a:rect l="l" t="t" r="r" b="b"/>
              <a:pathLst>
                <a:path w="6932" h="726" extrusionOk="0">
                  <a:moveTo>
                    <a:pt x="378" y="1"/>
                  </a:moveTo>
                  <a:cubicBezTo>
                    <a:pt x="158" y="1"/>
                    <a:pt x="0" y="158"/>
                    <a:pt x="0" y="379"/>
                  </a:cubicBezTo>
                  <a:cubicBezTo>
                    <a:pt x="0" y="568"/>
                    <a:pt x="158" y="725"/>
                    <a:pt x="378" y="725"/>
                  </a:cubicBezTo>
                  <a:lnTo>
                    <a:pt x="6585" y="725"/>
                  </a:lnTo>
                  <a:cubicBezTo>
                    <a:pt x="6774" y="725"/>
                    <a:pt x="6931" y="568"/>
                    <a:pt x="6931" y="379"/>
                  </a:cubicBezTo>
                  <a:cubicBezTo>
                    <a:pt x="6931" y="158"/>
                    <a:pt x="6774" y="1"/>
                    <a:pt x="658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15"/>
            <p:cNvSpPr/>
            <p:nvPr/>
          </p:nvSpPr>
          <p:spPr>
            <a:xfrm>
              <a:off x="-2540185" y="2511325"/>
              <a:ext cx="18125" cy="18925"/>
            </a:xfrm>
            <a:custGeom>
              <a:avLst/>
              <a:gdLst/>
              <a:ahLst/>
              <a:cxnLst/>
              <a:rect l="l" t="t" r="r" b="b"/>
              <a:pathLst>
                <a:path w="725" h="757" extrusionOk="0">
                  <a:moveTo>
                    <a:pt x="378" y="1"/>
                  </a:moveTo>
                  <a:cubicBezTo>
                    <a:pt x="158" y="1"/>
                    <a:pt x="0" y="158"/>
                    <a:pt x="0" y="379"/>
                  </a:cubicBezTo>
                  <a:cubicBezTo>
                    <a:pt x="0" y="568"/>
                    <a:pt x="158" y="757"/>
                    <a:pt x="378" y="757"/>
                  </a:cubicBezTo>
                  <a:cubicBezTo>
                    <a:pt x="567" y="757"/>
                    <a:pt x="725" y="568"/>
                    <a:pt x="725" y="379"/>
                  </a:cubicBezTo>
                  <a:cubicBezTo>
                    <a:pt x="725" y="158"/>
                    <a:pt x="567" y="1"/>
                    <a:pt x="37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15"/>
            <p:cNvSpPr/>
            <p:nvPr/>
          </p:nvSpPr>
          <p:spPr>
            <a:xfrm>
              <a:off x="-2485579" y="2580625"/>
              <a:ext cx="172525" cy="17350"/>
            </a:xfrm>
            <a:custGeom>
              <a:avLst/>
              <a:gdLst/>
              <a:ahLst/>
              <a:cxnLst/>
              <a:rect l="l" t="t" r="r" b="b"/>
              <a:pathLst>
                <a:path w="6901" h="694" extrusionOk="0">
                  <a:moveTo>
                    <a:pt x="347" y="0"/>
                  </a:moveTo>
                  <a:cubicBezTo>
                    <a:pt x="158" y="0"/>
                    <a:pt x="1" y="158"/>
                    <a:pt x="1" y="347"/>
                  </a:cubicBezTo>
                  <a:cubicBezTo>
                    <a:pt x="32" y="536"/>
                    <a:pt x="158" y="693"/>
                    <a:pt x="347" y="693"/>
                  </a:cubicBezTo>
                  <a:lnTo>
                    <a:pt x="6554" y="693"/>
                  </a:lnTo>
                  <a:cubicBezTo>
                    <a:pt x="6774" y="693"/>
                    <a:pt x="6900" y="536"/>
                    <a:pt x="6900" y="347"/>
                  </a:cubicBezTo>
                  <a:cubicBezTo>
                    <a:pt x="6900" y="158"/>
                    <a:pt x="6774" y="0"/>
                    <a:pt x="655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15"/>
            <p:cNvSpPr/>
            <p:nvPr/>
          </p:nvSpPr>
          <p:spPr>
            <a:xfrm>
              <a:off x="-2540185" y="2580625"/>
              <a:ext cx="18125" cy="17350"/>
            </a:xfrm>
            <a:custGeom>
              <a:avLst/>
              <a:gdLst/>
              <a:ahLst/>
              <a:cxnLst/>
              <a:rect l="l" t="t" r="r" b="b"/>
              <a:pathLst>
                <a:path w="725" h="694" extrusionOk="0">
                  <a:moveTo>
                    <a:pt x="378" y="0"/>
                  </a:moveTo>
                  <a:cubicBezTo>
                    <a:pt x="158" y="0"/>
                    <a:pt x="0" y="158"/>
                    <a:pt x="0" y="347"/>
                  </a:cubicBezTo>
                  <a:cubicBezTo>
                    <a:pt x="0" y="536"/>
                    <a:pt x="158" y="693"/>
                    <a:pt x="378" y="693"/>
                  </a:cubicBezTo>
                  <a:cubicBezTo>
                    <a:pt x="567" y="693"/>
                    <a:pt x="725" y="536"/>
                    <a:pt x="725" y="347"/>
                  </a:cubicBezTo>
                  <a:cubicBezTo>
                    <a:pt x="725" y="158"/>
                    <a:pt x="567" y="0"/>
                    <a:pt x="37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15"/>
            <p:cNvSpPr/>
            <p:nvPr/>
          </p:nvSpPr>
          <p:spPr>
            <a:xfrm>
              <a:off x="-2540185" y="2649150"/>
              <a:ext cx="18125" cy="18150"/>
            </a:xfrm>
            <a:custGeom>
              <a:avLst/>
              <a:gdLst/>
              <a:ahLst/>
              <a:cxnLst/>
              <a:rect l="l" t="t" r="r" b="b"/>
              <a:pathLst>
                <a:path w="725" h="726" extrusionOk="0">
                  <a:moveTo>
                    <a:pt x="378" y="1"/>
                  </a:moveTo>
                  <a:cubicBezTo>
                    <a:pt x="158" y="1"/>
                    <a:pt x="0" y="159"/>
                    <a:pt x="0" y="379"/>
                  </a:cubicBezTo>
                  <a:cubicBezTo>
                    <a:pt x="0" y="568"/>
                    <a:pt x="158" y="726"/>
                    <a:pt x="378" y="726"/>
                  </a:cubicBezTo>
                  <a:cubicBezTo>
                    <a:pt x="567" y="726"/>
                    <a:pt x="725" y="568"/>
                    <a:pt x="725" y="379"/>
                  </a:cubicBezTo>
                  <a:cubicBezTo>
                    <a:pt x="725" y="159"/>
                    <a:pt x="567" y="1"/>
                    <a:pt x="37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 name="Google Shape;72;p15"/>
          <p:cNvSpPr/>
          <p:nvPr/>
        </p:nvSpPr>
        <p:spPr>
          <a:xfrm>
            <a:off x="6575680" y="1720354"/>
            <a:ext cx="1450500" cy="285600"/>
          </a:xfrm>
          <a:prstGeom prst="roundRect">
            <a:avLst>
              <a:gd name="adj" fmla="val 50000"/>
            </a:avLst>
          </a:prstGeom>
          <a:solidFill>
            <a:srgbClr val="FFFFFF"/>
          </a:solidFill>
          <a:ln w="28575" cap="flat" cmpd="sng">
            <a:solidFill>
              <a:schemeClr val="tx1">
                <a:lumMod val="95000"/>
                <a:lumOff val="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1900" b="1" dirty="0">
                <a:solidFill>
                  <a:schemeClr val="dk1"/>
                </a:solidFill>
                <a:latin typeface="Fira Sans Extra Condensed"/>
                <a:ea typeface="Fira Sans Extra Condensed"/>
                <a:cs typeface="Fira Sans Extra Condensed"/>
                <a:sym typeface="Fira Sans Extra Condensed"/>
              </a:rPr>
              <a:t>Data Stream</a:t>
            </a:r>
            <a:endParaRPr sz="1900" b="1" dirty="0">
              <a:solidFill>
                <a:schemeClr val="dk1"/>
              </a:solidFill>
              <a:latin typeface="Fira Sans Extra Condensed"/>
              <a:ea typeface="Fira Sans Extra Condensed"/>
              <a:cs typeface="Fira Sans Extra Condensed"/>
              <a:sym typeface="Fira Sans Extra Condensed"/>
            </a:endParaRPr>
          </a:p>
        </p:txBody>
      </p:sp>
      <p:cxnSp>
        <p:nvCxnSpPr>
          <p:cNvPr id="73" name="Google Shape;73;p15"/>
          <p:cNvCxnSpPr>
            <a:stCxn id="63" idx="3"/>
            <a:endCxn id="62" idx="2"/>
          </p:cNvCxnSpPr>
          <p:nvPr/>
        </p:nvCxnSpPr>
        <p:spPr>
          <a:xfrm rot="5400000">
            <a:off x="6065665" y="2234050"/>
            <a:ext cx="1257300" cy="1278300"/>
          </a:xfrm>
          <a:prstGeom prst="bentConnector3">
            <a:avLst>
              <a:gd name="adj1" fmla="val 50004"/>
            </a:avLst>
          </a:prstGeom>
          <a:noFill/>
          <a:ln w="28575" cap="flat" cmpd="sng">
            <a:solidFill>
              <a:schemeClr val="tx1">
                <a:lumMod val="95000"/>
                <a:lumOff val="5000"/>
              </a:schemeClr>
            </a:solidFill>
            <a:prstDash val="solid"/>
            <a:round/>
            <a:headEnd type="none" w="med" len="med"/>
            <a:tailEnd type="none" w="med" len="med"/>
          </a:ln>
        </p:spPr>
      </p:cxnSp>
      <p:cxnSp>
        <p:nvCxnSpPr>
          <p:cNvPr id="74" name="Google Shape;74;p15"/>
          <p:cNvCxnSpPr>
            <a:stCxn id="63" idx="3"/>
            <a:endCxn id="61" idx="2"/>
          </p:cNvCxnSpPr>
          <p:nvPr/>
        </p:nvCxnSpPr>
        <p:spPr>
          <a:xfrm rot="5400000">
            <a:off x="6481165" y="2649550"/>
            <a:ext cx="1257300" cy="447300"/>
          </a:xfrm>
          <a:prstGeom prst="bentConnector3">
            <a:avLst>
              <a:gd name="adj1" fmla="val 50004"/>
            </a:avLst>
          </a:prstGeom>
          <a:noFill/>
          <a:ln w="28575" cap="flat" cmpd="sng">
            <a:solidFill>
              <a:schemeClr val="tx1">
                <a:lumMod val="95000"/>
                <a:lumOff val="5000"/>
              </a:schemeClr>
            </a:solidFill>
            <a:prstDash val="solid"/>
            <a:round/>
            <a:headEnd type="none" w="med" len="med"/>
            <a:tailEnd type="none" w="med" len="med"/>
          </a:ln>
        </p:spPr>
      </p:cxnSp>
      <p:cxnSp>
        <p:nvCxnSpPr>
          <p:cNvPr id="75" name="Google Shape;75;p15"/>
          <p:cNvCxnSpPr>
            <a:stCxn id="63" idx="3"/>
            <a:endCxn id="60" idx="2"/>
          </p:cNvCxnSpPr>
          <p:nvPr/>
        </p:nvCxnSpPr>
        <p:spPr>
          <a:xfrm rot="-5400000" flipH="1">
            <a:off x="6896515" y="2681500"/>
            <a:ext cx="1257300" cy="383400"/>
          </a:xfrm>
          <a:prstGeom prst="bentConnector3">
            <a:avLst>
              <a:gd name="adj1" fmla="val 50004"/>
            </a:avLst>
          </a:prstGeom>
          <a:noFill/>
          <a:ln w="28575" cap="flat" cmpd="sng">
            <a:solidFill>
              <a:schemeClr val="tx1">
                <a:lumMod val="95000"/>
                <a:lumOff val="5000"/>
              </a:schemeClr>
            </a:solidFill>
            <a:prstDash val="solid"/>
            <a:round/>
            <a:headEnd type="none" w="med" len="med"/>
            <a:tailEnd type="none" w="med" len="med"/>
          </a:ln>
        </p:spPr>
      </p:cxnSp>
      <p:cxnSp>
        <p:nvCxnSpPr>
          <p:cNvPr id="76" name="Google Shape;76;p15"/>
          <p:cNvCxnSpPr>
            <a:stCxn id="63" idx="3"/>
            <a:endCxn id="59" idx="2"/>
          </p:cNvCxnSpPr>
          <p:nvPr/>
        </p:nvCxnSpPr>
        <p:spPr>
          <a:xfrm rot="-5400000" flipH="1">
            <a:off x="7312015" y="2266000"/>
            <a:ext cx="1257300" cy="1214400"/>
          </a:xfrm>
          <a:prstGeom prst="bentConnector3">
            <a:avLst>
              <a:gd name="adj1" fmla="val 50004"/>
            </a:avLst>
          </a:prstGeom>
          <a:noFill/>
          <a:ln w="28575" cap="flat" cmpd="sng">
            <a:solidFill>
              <a:schemeClr val="tx1">
                <a:lumMod val="95000"/>
                <a:lumOff val="5000"/>
              </a:schemeClr>
            </a:solidFill>
            <a:prstDash val="solid"/>
            <a:round/>
            <a:headEnd type="none" w="med" len="med"/>
            <a:tailEnd type="none" w="med" len="med"/>
          </a:ln>
        </p:spPr>
      </p:cxnSp>
      <p:grpSp>
        <p:nvGrpSpPr>
          <p:cNvPr id="77" name="Google Shape;77;p15"/>
          <p:cNvGrpSpPr/>
          <p:nvPr/>
        </p:nvGrpSpPr>
        <p:grpSpPr>
          <a:xfrm>
            <a:off x="5879568" y="3665292"/>
            <a:ext cx="351136" cy="365769"/>
            <a:chOff x="-65129950" y="2646800"/>
            <a:chExt cx="311125" cy="317425"/>
          </a:xfrm>
          <a:solidFill>
            <a:schemeClr val="bg1">
              <a:lumMod val="50000"/>
            </a:schemeClr>
          </a:solidFill>
        </p:grpSpPr>
        <p:sp>
          <p:nvSpPr>
            <p:cNvPr id="78" name="Google Shape;78;p15"/>
            <p:cNvSpPr/>
            <p:nvPr/>
          </p:nvSpPr>
          <p:spPr>
            <a:xfrm>
              <a:off x="-65129950" y="2646800"/>
              <a:ext cx="311125" cy="317425"/>
            </a:xfrm>
            <a:custGeom>
              <a:avLst/>
              <a:gdLst/>
              <a:ahLst/>
              <a:cxnLst/>
              <a:rect l="l" t="t" r="r" b="b"/>
              <a:pathLst>
                <a:path w="12445" h="12697" extrusionOk="0">
                  <a:moveTo>
                    <a:pt x="6648" y="851"/>
                  </a:moveTo>
                  <a:lnTo>
                    <a:pt x="6648" y="1954"/>
                  </a:lnTo>
                  <a:lnTo>
                    <a:pt x="5860" y="1954"/>
                  </a:lnTo>
                  <a:lnTo>
                    <a:pt x="5860" y="851"/>
                  </a:lnTo>
                  <a:close/>
                  <a:moveTo>
                    <a:pt x="1261" y="1954"/>
                  </a:moveTo>
                  <a:cubicBezTo>
                    <a:pt x="1355" y="1954"/>
                    <a:pt x="1450" y="1985"/>
                    <a:pt x="1544" y="2080"/>
                  </a:cubicBezTo>
                  <a:cubicBezTo>
                    <a:pt x="1733" y="2237"/>
                    <a:pt x="1733" y="2521"/>
                    <a:pt x="1576" y="2678"/>
                  </a:cubicBezTo>
                  <a:cubicBezTo>
                    <a:pt x="1497" y="2757"/>
                    <a:pt x="1387" y="2797"/>
                    <a:pt x="1276" y="2797"/>
                  </a:cubicBezTo>
                  <a:cubicBezTo>
                    <a:pt x="1166" y="2797"/>
                    <a:pt x="1056" y="2757"/>
                    <a:pt x="977" y="2678"/>
                  </a:cubicBezTo>
                  <a:cubicBezTo>
                    <a:pt x="819" y="2521"/>
                    <a:pt x="819" y="2237"/>
                    <a:pt x="977" y="2080"/>
                  </a:cubicBezTo>
                  <a:cubicBezTo>
                    <a:pt x="1072" y="1985"/>
                    <a:pt x="1198" y="1954"/>
                    <a:pt x="1261" y="1954"/>
                  </a:cubicBezTo>
                  <a:close/>
                  <a:moveTo>
                    <a:pt x="11216" y="1954"/>
                  </a:moveTo>
                  <a:cubicBezTo>
                    <a:pt x="11468" y="1954"/>
                    <a:pt x="11626" y="2143"/>
                    <a:pt x="11626" y="2395"/>
                  </a:cubicBezTo>
                  <a:cubicBezTo>
                    <a:pt x="11626" y="2615"/>
                    <a:pt x="11437" y="2836"/>
                    <a:pt x="11216" y="2836"/>
                  </a:cubicBezTo>
                  <a:cubicBezTo>
                    <a:pt x="11027" y="2836"/>
                    <a:pt x="10807" y="2615"/>
                    <a:pt x="10807" y="2395"/>
                  </a:cubicBezTo>
                  <a:cubicBezTo>
                    <a:pt x="10807" y="2143"/>
                    <a:pt x="10996" y="1954"/>
                    <a:pt x="11216" y="1954"/>
                  </a:cubicBezTo>
                  <a:close/>
                  <a:moveTo>
                    <a:pt x="6270" y="2773"/>
                  </a:moveTo>
                  <a:cubicBezTo>
                    <a:pt x="8759" y="2773"/>
                    <a:pt x="10807" y="4821"/>
                    <a:pt x="10807" y="7341"/>
                  </a:cubicBezTo>
                  <a:cubicBezTo>
                    <a:pt x="10807" y="9861"/>
                    <a:pt x="8759" y="11909"/>
                    <a:pt x="6270" y="11909"/>
                  </a:cubicBezTo>
                  <a:cubicBezTo>
                    <a:pt x="3781" y="11909"/>
                    <a:pt x="1733" y="9861"/>
                    <a:pt x="1733" y="7341"/>
                  </a:cubicBezTo>
                  <a:cubicBezTo>
                    <a:pt x="1733" y="4821"/>
                    <a:pt x="3781" y="2773"/>
                    <a:pt x="6270" y="2773"/>
                  </a:cubicBezTo>
                  <a:close/>
                  <a:moveTo>
                    <a:pt x="4663" y="0"/>
                  </a:moveTo>
                  <a:cubicBezTo>
                    <a:pt x="4411" y="0"/>
                    <a:pt x="4254" y="189"/>
                    <a:pt x="4254" y="410"/>
                  </a:cubicBezTo>
                  <a:cubicBezTo>
                    <a:pt x="4254" y="662"/>
                    <a:pt x="4474" y="851"/>
                    <a:pt x="4663" y="851"/>
                  </a:cubicBezTo>
                  <a:lnTo>
                    <a:pt x="5104" y="851"/>
                  </a:lnTo>
                  <a:lnTo>
                    <a:pt x="5104" y="2111"/>
                  </a:lnTo>
                  <a:cubicBezTo>
                    <a:pt x="4254" y="2300"/>
                    <a:pt x="3466" y="2710"/>
                    <a:pt x="2836" y="3245"/>
                  </a:cubicBezTo>
                  <a:lnTo>
                    <a:pt x="2489" y="2899"/>
                  </a:lnTo>
                  <a:cubicBezTo>
                    <a:pt x="2741" y="2426"/>
                    <a:pt x="2647" y="1891"/>
                    <a:pt x="2269" y="1481"/>
                  </a:cubicBezTo>
                  <a:cubicBezTo>
                    <a:pt x="2032" y="1245"/>
                    <a:pt x="1717" y="1127"/>
                    <a:pt x="1394" y="1127"/>
                  </a:cubicBezTo>
                  <a:cubicBezTo>
                    <a:pt x="1072" y="1127"/>
                    <a:pt x="741" y="1245"/>
                    <a:pt x="473" y="1481"/>
                  </a:cubicBezTo>
                  <a:cubicBezTo>
                    <a:pt x="0" y="1954"/>
                    <a:pt x="0" y="2741"/>
                    <a:pt x="473" y="3245"/>
                  </a:cubicBezTo>
                  <a:cubicBezTo>
                    <a:pt x="725" y="3498"/>
                    <a:pt x="1040" y="3624"/>
                    <a:pt x="1355" y="3624"/>
                  </a:cubicBezTo>
                  <a:cubicBezTo>
                    <a:pt x="1544" y="3624"/>
                    <a:pt x="1702" y="3561"/>
                    <a:pt x="1891" y="3498"/>
                  </a:cubicBezTo>
                  <a:lnTo>
                    <a:pt x="2269" y="3844"/>
                  </a:lnTo>
                  <a:cubicBezTo>
                    <a:pt x="1481" y="4789"/>
                    <a:pt x="946" y="6018"/>
                    <a:pt x="946" y="7341"/>
                  </a:cubicBezTo>
                  <a:cubicBezTo>
                    <a:pt x="946" y="10303"/>
                    <a:pt x="3371" y="12697"/>
                    <a:pt x="6301" y="12697"/>
                  </a:cubicBezTo>
                  <a:cubicBezTo>
                    <a:pt x="9263" y="12697"/>
                    <a:pt x="11657" y="10303"/>
                    <a:pt x="11657" y="7341"/>
                  </a:cubicBezTo>
                  <a:cubicBezTo>
                    <a:pt x="11657" y="6018"/>
                    <a:pt x="11185" y="4789"/>
                    <a:pt x="10365" y="3844"/>
                  </a:cubicBezTo>
                  <a:lnTo>
                    <a:pt x="10712" y="3498"/>
                  </a:lnTo>
                  <a:cubicBezTo>
                    <a:pt x="10838" y="3561"/>
                    <a:pt x="11027" y="3624"/>
                    <a:pt x="11216" y="3624"/>
                  </a:cubicBezTo>
                  <a:cubicBezTo>
                    <a:pt x="11909" y="3624"/>
                    <a:pt x="12445" y="3056"/>
                    <a:pt x="12445" y="2363"/>
                  </a:cubicBezTo>
                  <a:cubicBezTo>
                    <a:pt x="12445" y="1670"/>
                    <a:pt x="11909" y="1135"/>
                    <a:pt x="11216" y="1135"/>
                  </a:cubicBezTo>
                  <a:cubicBezTo>
                    <a:pt x="10555" y="1135"/>
                    <a:pt x="10019" y="1670"/>
                    <a:pt x="10019" y="2363"/>
                  </a:cubicBezTo>
                  <a:cubicBezTo>
                    <a:pt x="10019" y="2552"/>
                    <a:pt x="10050" y="2710"/>
                    <a:pt x="10113" y="2899"/>
                  </a:cubicBezTo>
                  <a:lnTo>
                    <a:pt x="9767" y="3245"/>
                  </a:lnTo>
                  <a:cubicBezTo>
                    <a:pt x="9137" y="2710"/>
                    <a:pt x="8349" y="2300"/>
                    <a:pt x="7530" y="2111"/>
                  </a:cubicBezTo>
                  <a:lnTo>
                    <a:pt x="7530" y="851"/>
                  </a:lnTo>
                  <a:lnTo>
                    <a:pt x="7971" y="851"/>
                  </a:lnTo>
                  <a:cubicBezTo>
                    <a:pt x="8192" y="851"/>
                    <a:pt x="8349" y="662"/>
                    <a:pt x="8349" y="410"/>
                  </a:cubicBezTo>
                  <a:cubicBezTo>
                    <a:pt x="8349" y="189"/>
                    <a:pt x="8160" y="0"/>
                    <a:pt x="797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15"/>
            <p:cNvSpPr/>
            <p:nvPr/>
          </p:nvSpPr>
          <p:spPr>
            <a:xfrm>
              <a:off x="-65066950" y="2738175"/>
              <a:ext cx="187475" cy="185100"/>
            </a:xfrm>
            <a:custGeom>
              <a:avLst/>
              <a:gdLst/>
              <a:ahLst/>
              <a:cxnLst/>
              <a:rect l="l" t="t" r="r" b="b"/>
              <a:pathLst>
                <a:path w="7499" h="7404" extrusionOk="0">
                  <a:moveTo>
                    <a:pt x="3309" y="819"/>
                  </a:moveTo>
                  <a:lnTo>
                    <a:pt x="3309" y="3686"/>
                  </a:lnTo>
                  <a:cubicBezTo>
                    <a:pt x="3309" y="3938"/>
                    <a:pt x="3498" y="4127"/>
                    <a:pt x="3718" y="4127"/>
                  </a:cubicBezTo>
                  <a:lnTo>
                    <a:pt x="6612" y="4127"/>
                  </a:lnTo>
                  <a:cubicBezTo>
                    <a:pt x="6410" y="5529"/>
                    <a:pt x="5188" y="6585"/>
                    <a:pt x="3750" y="6585"/>
                  </a:cubicBezTo>
                  <a:cubicBezTo>
                    <a:pt x="2143" y="6585"/>
                    <a:pt x="820" y="5261"/>
                    <a:pt x="820" y="3686"/>
                  </a:cubicBezTo>
                  <a:cubicBezTo>
                    <a:pt x="820" y="2237"/>
                    <a:pt x="1891" y="1008"/>
                    <a:pt x="3309" y="819"/>
                  </a:cubicBezTo>
                  <a:close/>
                  <a:moveTo>
                    <a:pt x="3750" y="0"/>
                  </a:moveTo>
                  <a:cubicBezTo>
                    <a:pt x="1702" y="0"/>
                    <a:pt x="1" y="1638"/>
                    <a:pt x="1" y="3686"/>
                  </a:cubicBezTo>
                  <a:cubicBezTo>
                    <a:pt x="1" y="5734"/>
                    <a:pt x="1671" y="7404"/>
                    <a:pt x="3750" y="7404"/>
                  </a:cubicBezTo>
                  <a:cubicBezTo>
                    <a:pt x="5798" y="7404"/>
                    <a:pt x="7499" y="5734"/>
                    <a:pt x="7499" y="3686"/>
                  </a:cubicBezTo>
                  <a:cubicBezTo>
                    <a:pt x="7499" y="3466"/>
                    <a:pt x="7278" y="3277"/>
                    <a:pt x="7058" y="3277"/>
                  </a:cubicBezTo>
                  <a:lnTo>
                    <a:pt x="4128" y="3277"/>
                  </a:lnTo>
                  <a:lnTo>
                    <a:pt x="4128" y="378"/>
                  </a:lnTo>
                  <a:cubicBezTo>
                    <a:pt x="4128" y="158"/>
                    <a:pt x="3939" y="0"/>
                    <a:pt x="375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 name="Google Shape;80;p15"/>
          <p:cNvGrpSpPr/>
          <p:nvPr/>
        </p:nvGrpSpPr>
        <p:grpSpPr>
          <a:xfrm>
            <a:off x="6703178" y="3665312"/>
            <a:ext cx="365756" cy="365747"/>
            <a:chOff x="1412450" y="1954475"/>
            <a:chExt cx="297750" cy="296175"/>
          </a:xfrm>
          <a:solidFill>
            <a:schemeClr val="bg1">
              <a:lumMod val="50000"/>
            </a:schemeClr>
          </a:solidFill>
        </p:grpSpPr>
        <p:sp>
          <p:nvSpPr>
            <p:cNvPr id="81" name="Google Shape;81;p15"/>
            <p:cNvSpPr/>
            <p:nvPr/>
          </p:nvSpPr>
          <p:spPr>
            <a:xfrm>
              <a:off x="1483350" y="2023800"/>
              <a:ext cx="155975" cy="155975"/>
            </a:xfrm>
            <a:custGeom>
              <a:avLst/>
              <a:gdLst/>
              <a:ahLst/>
              <a:cxnLst/>
              <a:rect l="l" t="t" r="r" b="b"/>
              <a:pathLst>
                <a:path w="6239" h="6239" extrusionOk="0">
                  <a:moveTo>
                    <a:pt x="3119" y="2079"/>
                  </a:moveTo>
                  <a:cubicBezTo>
                    <a:pt x="3529" y="2079"/>
                    <a:pt x="3844" y="2395"/>
                    <a:pt x="3844" y="2773"/>
                  </a:cubicBezTo>
                  <a:cubicBezTo>
                    <a:pt x="3844" y="3182"/>
                    <a:pt x="3529" y="3497"/>
                    <a:pt x="3119" y="3497"/>
                  </a:cubicBezTo>
                  <a:cubicBezTo>
                    <a:pt x="2741" y="3497"/>
                    <a:pt x="2426" y="3182"/>
                    <a:pt x="2426" y="2773"/>
                  </a:cubicBezTo>
                  <a:cubicBezTo>
                    <a:pt x="2426" y="2395"/>
                    <a:pt x="2741" y="2079"/>
                    <a:pt x="3119" y="2079"/>
                  </a:cubicBezTo>
                  <a:close/>
                  <a:moveTo>
                    <a:pt x="3119" y="725"/>
                  </a:moveTo>
                  <a:cubicBezTo>
                    <a:pt x="4474" y="725"/>
                    <a:pt x="5577" y="1827"/>
                    <a:pt x="5577" y="3182"/>
                  </a:cubicBezTo>
                  <a:cubicBezTo>
                    <a:pt x="5577" y="3686"/>
                    <a:pt x="5388" y="4159"/>
                    <a:pt x="5136" y="4537"/>
                  </a:cubicBezTo>
                  <a:cubicBezTo>
                    <a:pt x="4884" y="4190"/>
                    <a:pt x="4537" y="3907"/>
                    <a:pt x="4191" y="3718"/>
                  </a:cubicBezTo>
                  <a:cubicBezTo>
                    <a:pt x="4411" y="3497"/>
                    <a:pt x="4537" y="3182"/>
                    <a:pt x="4537" y="2804"/>
                  </a:cubicBezTo>
                  <a:cubicBezTo>
                    <a:pt x="4537" y="2079"/>
                    <a:pt x="3907" y="1449"/>
                    <a:pt x="3151" y="1449"/>
                  </a:cubicBezTo>
                  <a:cubicBezTo>
                    <a:pt x="2426" y="1449"/>
                    <a:pt x="1796" y="2079"/>
                    <a:pt x="1796" y="2804"/>
                  </a:cubicBezTo>
                  <a:cubicBezTo>
                    <a:pt x="1796" y="3182"/>
                    <a:pt x="1891" y="3497"/>
                    <a:pt x="2143" y="3718"/>
                  </a:cubicBezTo>
                  <a:cubicBezTo>
                    <a:pt x="1733" y="3907"/>
                    <a:pt x="1418" y="4190"/>
                    <a:pt x="1198" y="4537"/>
                  </a:cubicBezTo>
                  <a:cubicBezTo>
                    <a:pt x="914" y="4159"/>
                    <a:pt x="756" y="3686"/>
                    <a:pt x="756" y="3182"/>
                  </a:cubicBezTo>
                  <a:cubicBezTo>
                    <a:pt x="662" y="1796"/>
                    <a:pt x="1796" y="725"/>
                    <a:pt x="3119" y="725"/>
                  </a:cubicBezTo>
                  <a:close/>
                  <a:moveTo>
                    <a:pt x="3119" y="4190"/>
                  </a:moveTo>
                  <a:cubicBezTo>
                    <a:pt x="3749" y="4190"/>
                    <a:pt x="4317" y="4505"/>
                    <a:pt x="4632" y="5041"/>
                  </a:cubicBezTo>
                  <a:cubicBezTo>
                    <a:pt x="4222" y="5387"/>
                    <a:pt x="3686" y="5577"/>
                    <a:pt x="3119" y="5577"/>
                  </a:cubicBezTo>
                  <a:cubicBezTo>
                    <a:pt x="2584" y="5577"/>
                    <a:pt x="2017" y="5387"/>
                    <a:pt x="1639" y="5041"/>
                  </a:cubicBezTo>
                  <a:cubicBezTo>
                    <a:pt x="1954" y="4505"/>
                    <a:pt x="2489" y="4190"/>
                    <a:pt x="3119" y="4190"/>
                  </a:cubicBezTo>
                  <a:close/>
                  <a:moveTo>
                    <a:pt x="3119" y="0"/>
                  </a:moveTo>
                  <a:cubicBezTo>
                    <a:pt x="1387" y="0"/>
                    <a:pt x="0" y="1418"/>
                    <a:pt x="0" y="3119"/>
                  </a:cubicBezTo>
                  <a:cubicBezTo>
                    <a:pt x="0" y="4852"/>
                    <a:pt x="1387" y="6238"/>
                    <a:pt x="3119" y="6238"/>
                  </a:cubicBezTo>
                  <a:cubicBezTo>
                    <a:pt x="4852" y="6238"/>
                    <a:pt x="6238" y="4820"/>
                    <a:pt x="6238" y="3119"/>
                  </a:cubicBezTo>
                  <a:cubicBezTo>
                    <a:pt x="6238" y="1386"/>
                    <a:pt x="4821" y="0"/>
                    <a:pt x="311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15"/>
            <p:cNvSpPr/>
            <p:nvPr/>
          </p:nvSpPr>
          <p:spPr>
            <a:xfrm>
              <a:off x="1412450" y="1954475"/>
              <a:ext cx="297750" cy="296175"/>
            </a:xfrm>
            <a:custGeom>
              <a:avLst/>
              <a:gdLst/>
              <a:ahLst/>
              <a:cxnLst/>
              <a:rect l="l" t="t" r="r" b="b"/>
              <a:pathLst>
                <a:path w="11910" h="11847" extrusionOk="0">
                  <a:moveTo>
                    <a:pt x="6365" y="662"/>
                  </a:moveTo>
                  <a:lnTo>
                    <a:pt x="6522" y="1513"/>
                  </a:lnTo>
                  <a:cubicBezTo>
                    <a:pt x="6554" y="1702"/>
                    <a:pt x="6617" y="1765"/>
                    <a:pt x="6774" y="1797"/>
                  </a:cubicBezTo>
                  <a:cubicBezTo>
                    <a:pt x="7342" y="1923"/>
                    <a:pt x="7814" y="2112"/>
                    <a:pt x="8287" y="2427"/>
                  </a:cubicBezTo>
                  <a:cubicBezTo>
                    <a:pt x="8350" y="2474"/>
                    <a:pt x="8421" y="2498"/>
                    <a:pt x="8488" y="2498"/>
                  </a:cubicBezTo>
                  <a:cubicBezTo>
                    <a:pt x="8554" y="2498"/>
                    <a:pt x="8618" y="2474"/>
                    <a:pt x="8665" y="2427"/>
                  </a:cubicBezTo>
                  <a:lnTo>
                    <a:pt x="9389" y="1923"/>
                  </a:lnTo>
                  <a:lnTo>
                    <a:pt x="9925" y="2490"/>
                  </a:lnTo>
                  <a:lnTo>
                    <a:pt x="9421" y="3183"/>
                  </a:lnTo>
                  <a:cubicBezTo>
                    <a:pt x="9358" y="3309"/>
                    <a:pt x="9358" y="3466"/>
                    <a:pt x="9421" y="3592"/>
                  </a:cubicBezTo>
                  <a:cubicBezTo>
                    <a:pt x="9736" y="4065"/>
                    <a:pt x="9925" y="4537"/>
                    <a:pt x="10051" y="5073"/>
                  </a:cubicBezTo>
                  <a:cubicBezTo>
                    <a:pt x="10082" y="5231"/>
                    <a:pt x="10209" y="5294"/>
                    <a:pt x="10335" y="5357"/>
                  </a:cubicBezTo>
                  <a:lnTo>
                    <a:pt x="11185" y="5514"/>
                  </a:lnTo>
                  <a:lnTo>
                    <a:pt x="11185" y="6302"/>
                  </a:lnTo>
                  <a:lnTo>
                    <a:pt x="10335" y="6459"/>
                  </a:lnTo>
                  <a:cubicBezTo>
                    <a:pt x="10177" y="6491"/>
                    <a:pt x="10082" y="6585"/>
                    <a:pt x="10051" y="6743"/>
                  </a:cubicBezTo>
                  <a:cubicBezTo>
                    <a:pt x="9925" y="7278"/>
                    <a:pt x="9736" y="7751"/>
                    <a:pt x="9421" y="8224"/>
                  </a:cubicBezTo>
                  <a:cubicBezTo>
                    <a:pt x="9358" y="8350"/>
                    <a:pt x="9358" y="8507"/>
                    <a:pt x="9421" y="8633"/>
                  </a:cubicBezTo>
                  <a:lnTo>
                    <a:pt x="9925" y="9326"/>
                  </a:lnTo>
                  <a:lnTo>
                    <a:pt x="9389" y="9893"/>
                  </a:lnTo>
                  <a:lnTo>
                    <a:pt x="8665" y="9358"/>
                  </a:lnTo>
                  <a:cubicBezTo>
                    <a:pt x="8618" y="9326"/>
                    <a:pt x="8554" y="9310"/>
                    <a:pt x="8488" y="9310"/>
                  </a:cubicBezTo>
                  <a:cubicBezTo>
                    <a:pt x="8421" y="9310"/>
                    <a:pt x="8350" y="9326"/>
                    <a:pt x="8287" y="9358"/>
                  </a:cubicBezTo>
                  <a:cubicBezTo>
                    <a:pt x="7814" y="9673"/>
                    <a:pt x="7342" y="9893"/>
                    <a:pt x="6774" y="9988"/>
                  </a:cubicBezTo>
                  <a:cubicBezTo>
                    <a:pt x="6617" y="10051"/>
                    <a:pt x="6554" y="10145"/>
                    <a:pt x="6522" y="10271"/>
                  </a:cubicBezTo>
                  <a:lnTo>
                    <a:pt x="6365" y="11153"/>
                  </a:lnTo>
                  <a:lnTo>
                    <a:pt x="5577" y="11153"/>
                  </a:lnTo>
                  <a:lnTo>
                    <a:pt x="5420" y="10271"/>
                  </a:lnTo>
                  <a:cubicBezTo>
                    <a:pt x="5357" y="10114"/>
                    <a:pt x="5294" y="10051"/>
                    <a:pt x="5136" y="9988"/>
                  </a:cubicBezTo>
                  <a:cubicBezTo>
                    <a:pt x="4569" y="9893"/>
                    <a:pt x="4097" y="9673"/>
                    <a:pt x="3624" y="9358"/>
                  </a:cubicBezTo>
                  <a:cubicBezTo>
                    <a:pt x="3561" y="9326"/>
                    <a:pt x="3498" y="9310"/>
                    <a:pt x="3435" y="9310"/>
                  </a:cubicBezTo>
                  <a:cubicBezTo>
                    <a:pt x="3372" y="9310"/>
                    <a:pt x="3309" y="9326"/>
                    <a:pt x="3246" y="9358"/>
                  </a:cubicBezTo>
                  <a:lnTo>
                    <a:pt x="2521" y="9893"/>
                  </a:lnTo>
                  <a:lnTo>
                    <a:pt x="1986" y="9326"/>
                  </a:lnTo>
                  <a:lnTo>
                    <a:pt x="2490" y="8633"/>
                  </a:lnTo>
                  <a:cubicBezTo>
                    <a:pt x="2584" y="8507"/>
                    <a:pt x="2584" y="8350"/>
                    <a:pt x="2490" y="8224"/>
                  </a:cubicBezTo>
                  <a:cubicBezTo>
                    <a:pt x="2175" y="7751"/>
                    <a:pt x="1986" y="7278"/>
                    <a:pt x="1860" y="6743"/>
                  </a:cubicBezTo>
                  <a:cubicBezTo>
                    <a:pt x="1828" y="6585"/>
                    <a:pt x="1702" y="6491"/>
                    <a:pt x="1576" y="6459"/>
                  </a:cubicBezTo>
                  <a:lnTo>
                    <a:pt x="726" y="6302"/>
                  </a:lnTo>
                  <a:lnTo>
                    <a:pt x="726" y="5514"/>
                  </a:lnTo>
                  <a:lnTo>
                    <a:pt x="1576" y="5357"/>
                  </a:lnTo>
                  <a:cubicBezTo>
                    <a:pt x="1734" y="5325"/>
                    <a:pt x="1828" y="5231"/>
                    <a:pt x="1860" y="5073"/>
                  </a:cubicBezTo>
                  <a:cubicBezTo>
                    <a:pt x="1986" y="4506"/>
                    <a:pt x="2175" y="4065"/>
                    <a:pt x="2490" y="3592"/>
                  </a:cubicBezTo>
                  <a:cubicBezTo>
                    <a:pt x="2584" y="3466"/>
                    <a:pt x="2584" y="3309"/>
                    <a:pt x="2490" y="3183"/>
                  </a:cubicBezTo>
                  <a:lnTo>
                    <a:pt x="1986" y="2490"/>
                  </a:lnTo>
                  <a:lnTo>
                    <a:pt x="2521" y="1923"/>
                  </a:lnTo>
                  <a:lnTo>
                    <a:pt x="3246" y="2427"/>
                  </a:lnTo>
                  <a:cubicBezTo>
                    <a:pt x="3309" y="2474"/>
                    <a:pt x="3372" y="2498"/>
                    <a:pt x="3435" y="2498"/>
                  </a:cubicBezTo>
                  <a:cubicBezTo>
                    <a:pt x="3498" y="2498"/>
                    <a:pt x="3561" y="2474"/>
                    <a:pt x="3624" y="2427"/>
                  </a:cubicBezTo>
                  <a:cubicBezTo>
                    <a:pt x="4097" y="2112"/>
                    <a:pt x="4569" y="1923"/>
                    <a:pt x="5136" y="1797"/>
                  </a:cubicBezTo>
                  <a:cubicBezTo>
                    <a:pt x="5294" y="1765"/>
                    <a:pt x="5357" y="1639"/>
                    <a:pt x="5420" y="1513"/>
                  </a:cubicBezTo>
                  <a:lnTo>
                    <a:pt x="5577" y="662"/>
                  </a:lnTo>
                  <a:close/>
                  <a:moveTo>
                    <a:pt x="5262" y="1"/>
                  </a:moveTo>
                  <a:cubicBezTo>
                    <a:pt x="5073" y="1"/>
                    <a:pt x="4916" y="127"/>
                    <a:pt x="4884" y="284"/>
                  </a:cubicBezTo>
                  <a:lnTo>
                    <a:pt x="4727" y="1166"/>
                  </a:lnTo>
                  <a:cubicBezTo>
                    <a:pt x="4254" y="1292"/>
                    <a:pt x="3813" y="1481"/>
                    <a:pt x="3435" y="1734"/>
                  </a:cubicBezTo>
                  <a:lnTo>
                    <a:pt x="2679" y="1229"/>
                  </a:lnTo>
                  <a:cubicBezTo>
                    <a:pt x="2610" y="1174"/>
                    <a:pt x="2541" y="1149"/>
                    <a:pt x="2474" y="1149"/>
                  </a:cubicBezTo>
                  <a:cubicBezTo>
                    <a:pt x="2389" y="1149"/>
                    <a:pt x="2309" y="1190"/>
                    <a:pt x="2238" y="1261"/>
                  </a:cubicBezTo>
                  <a:lnTo>
                    <a:pt x="1261" y="2238"/>
                  </a:lnTo>
                  <a:cubicBezTo>
                    <a:pt x="1135" y="2364"/>
                    <a:pt x="1135" y="2553"/>
                    <a:pt x="1230" y="2679"/>
                  </a:cubicBezTo>
                  <a:lnTo>
                    <a:pt x="1734" y="3435"/>
                  </a:lnTo>
                  <a:cubicBezTo>
                    <a:pt x="1513" y="3813"/>
                    <a:pt x="1324" y="4254"/>
                    <a:pt x="1198" y="4726"/>
                  </a:cubicBezTo>
                  <a:lnTo>
                    <a:pt x="284" y="4884"/>
                  </a:lnTo>
                  <a:cubicBezTo>
                    <a:pt x="127" y="4915"/>
                    <a:pt x="1" y="5042"/>
                    <a:pt x="1" y="5231"/>
                  </a:cubicBezTo>
                  <a:lnTo>
                    <a:pt x="1" y="6617"/>
                  </a:lnTo>
                  <a:cubicBezTo>
                    <a:pt x="64" y="6774"/>
                    <a:pt x="158" y="6932"/>
                    <a:pt x="316" y="6963"/>
                  </a:cubicBezTo>
                  <a:lnTo>
                    <a:pt x="1230" y="7121"/>
                  </a:lnTo>
                  <a:cubicBezTo>
                    <a:pt x="1356" y="7593"/>
                    <a:pt x="1545" y="8034"/>
                    <a:pt x="1797" y="8413"/>
                  </a:cubicBezTo>
                  <a:lnTo>
                    <a:pt x="1261" y="9169"/>
                  </a:lnTo>
                  <a:cubicBezTo>
                    <a:pt x="1167" y="9295"/>
                    <a:pt x="1198" y="9484"/>
                    <a:pt x="1324" y="9610"/>
                  </a:cubicBezTo>
                  <a:lnTo>
                    <a:pt x="2301" y="10586"/>
                  </a:lnTo>
                  <a:cubicBezTo>
                    <a:pt x="2368" y="10654"/>
                    <a:pt x="2454" y="10685"/>
                    <a:pt x="2533" y="10685"/>
                  </a:cubicBezTo>
                  <a:cubicBezTo>
                    <a:pt x="2602" y="10685"/>
                    <a:pt x="2666" y="10662"/>
                    <a:pt x="2710" y="10618"/>
                  </a:cubicBezTo>
                  <a:lnTo>
                    <a:pt x="3466" y="10114"/>
                  </a:lnTo>
                  <a:cubicBezTo>
                    <a:pt x="3876" y="10366"/>
                    <a:pt x="4286" y="10555"/>
                    <a:pt x="4790" y="10681"/>
                  </a:cubicBezTo>
                  <a:lnTo>
                    <a:pt x="4947" y="11563"/>
                  </a:lnTo>
                  <a:cubicBezTo>
                    <a:pt x="4979" y="11721"/>
                    <a:pt x="5105" y="11847"/>
                    <a:pt x="5294" y="11847"/>
                  </a:cubicBezTo>
                  <a:lnTo>
                    <a:pt x="6680" y="11847"/>
                  </a:lnTo>
                  <a:cubicBezTo>
                    <a:pt x="6837" y="11847"/>
                    <a:pt x="6995" y="11721"/>
                    <a:pt x="7027" y="11563"/>
                  </a:cubicBezTo>
                  <a:lnTo>
                    <a:pt x="7184" y="10681"/>
                  </a:lnTo>
                  <a:cubicBezTo>
                    <a:pt x="7657" y="10555"/>
                    <a:pt x="8098" y="10366"/>
                    <a:pt x="8476" y="10114"/>
                  </a:cubicBezTo>
                  <a:lnTo>
                    <a:pt x="9232" y="10618"/>
                  </a:lnTo>
                  <a:cubicBezTo>
                    <a:pt x="9301" y="10673"/>
                    <a:pt x="9370" y="10698"/>
                    <a:pt x="9436" y="10698"/>
                  </a:cubicBezTo>
                  <a:cubicBezTo>
                    <a:pt x="9521" y="10698"/>
                    <a:pt x="9602" y="10657"/>
                    <a:pt x="9673" y="10586"/>
                  </a:cubicBezTo>
                  <a:lnTo>
                    <a:pt x="10650" y="9610"/>
                  </a:lnTo>
                  <a:cubicBezTo>
                    <a:pt x="10776" y="9484"/>
                    <a:pt x="10776" y="9295"/>
                    <a:pt x="10681" y="9169"/>
                  </a:cubicBezTo>
                  <a:lnTo>
                    <a:pt x="10177" y="8413"/>
                  </a:lnTo>
                  <a:cubicBezTo>
                    <a:pt x="10398" y="8034"/>
                    <a:pt x="10618" y="7593"/>
                    <a:pt x="10713" y="7121"/>
                  </a:cubicBezTo>
                  <a:lnTo>
                    <a:pt x="11626" y="6963"/>
                  </a:lnTo>
                  <a:cubicBezTo>
                    <a:pt x="11784" y="6932"/>
                    <a:pt x="11910" y="6806"/>
                    <a:pt x="11910" y="6617"/>
                  </a:cubicBezTo>
                  <a:lnTo>
                    <a:pt x="11910" y="5231"/>
                  </a:lnTo>
                  <a:cubicBezTo>
                    <a:pt x="11910" y="5073"/>
                    <a:pt x="11784" y="4915"/>
                    <a:pt x="11626" y="4884"/>
                  </a:cubicBezTo>
                  <a:lnTo>
                    <a:pt x="10713" y="4726"/>
                  </a:lnTo>
                  <a:cubicBezTo>
                    <a:pt x="10618" y="4254"/>
                    <a:pt x="10398" y="3813"/>
                    <a:pt x="10177" y="3403"/>
                  </a:cubicBezTo>
                  <a:lnTo>
                    <a:pt x="10681" y="2679"/>
                  </a:lnTo>
                  <a:cubicBezTo>
                    <a:pt x="10807" y="2553"/>
                    <a:pt x="10776" y="2364"/>
                    <a:pt x="10650" y="2238"/>
                  </a:cubicBezTo>
                  <a:lnTo>
                    <a:pt x="9673" y="1261"/>
                  </a:lnTo>
                  <a:cubicBezTo>
                    <a:pt x="9605" y="1193"/>
                    <a:pt x="9520" y="1162"/>
                    <a:pt x="9435" y="1162"/>
                  </a:cubicBezTo>
                  <a:cubicBezTo>
                    <a:pt x="9362" y="1162"/>
                    <a:pt x="9290" y="1186"/>
                    <a:pt x="9232" y="1229"/>
                  </a:cubicBezTo>
                  <a:lnTo>
                    <a:pt x="8476" y="1734"/>
                  </a:lnTo>
                  <a:cubicBezTo>
                    <a:pt x="8098" y="1481"/>
                    <a:pt x="7657" y="1292"/>
                    <a:pt x="7184" y="1166"/>
                  </a:cubicBezTo>
                  <a:lnTo>
                    <a:pt x="6995" y="284"/>
                  </a:lnTo>
                  <a:cubicBezTo>
                    <a:pt x="6932" y="127"/>
                    <a:pt x="6837" y="1"/>
                    <a:pt x="661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 name="Google Shape;83;p15"/>
          <p:cNvGrpSpPr/>
          <p:nvPr/>
        </p:nvGrpSpPr>
        <p:grpSpPr>
          <a:xfrm>
            <a:off x="7520391" y="3665301"/>
            <a:ext cx="393186" cy="365766"/>
            <a:chOff x="-62890750" y="2296300"/>
            <a:chExt cx="330825" cy="317450"/>
          </a:xfrm>
          <a:solidFill>
            <a:schemeClr val="bg1">
              <a:lumMod val="50000"/>
            </a:schemeClr>
          </a:solidFill>
        </p:grpSpPr>
        <p:sp>
          <p:nvSpPr>
            <p:cNvPr id="84" name="Google Shape;84;p15"/>
            <p:cNvSpPr/>
            <p:nvPr/>
          </p:nvSpPr>
          <p:spPr>
            <a:xfrm>
              <a:off x="-62890750" y="2296300"/>
              <a:ext cx="313500" cy="195375"/>
            </a:xfrm>
            <a:custGeom>
              <a:avLst/>
              <a:gdLst/>
              <a:ahLst/>
              <a:cxnLst/>
              <a:rect l="l" t="t" r="r" b="b"/>
              <a:pathLst>
                <a:path w="12540" h="7815" extrusionOk="0">
                  <a:moveTo>
                    <a:pt x="11437" y="2080"/>
                  </a:moveTo>
                  <a:lnTo>
                    <a:pt x="11658" y="2931"/>
                  </a:lnTo>
                  <a:lnTo>
                    <a:pt x="10776" y="2742"/>
                  </a:lnTo>
                  <a:lnTo>
                    <a:pt x="11437" y="2080"/>
                  </a:lnTo>
                  <a:close/>
                  <a:moveTo>
                    <a:pt x="6617" y="1"/>
                  </a:moveTo>
                  <a:cubicBezTo>
                    <a:pt x="4916" y="1"/>
                    <a:pt x="3340" y="662"/>
                    <a:pt x="2112" y="1828"/>
                  </a:cubicBezTo>
                  <a:cubicBezTo>
                    <a:pt x="663" y="3277"/>
                    <a:pt x="1" y="5420"/>
                    <a:pt x="379" y="7467"/>
                  </a:cubicBezTo>
                  <a:cubicBezTo>
                    <a:pt x="442" y="7656"/>
                    <a:pt x="568" y="7814"/>
                    <a:pt x="789" y="7814"/>
                  </a:cubicBezTo>
                  <a:lnTo>
                    <a:pt x="852" y="7814"/>
                  </a:lnTo>
                  <a:cubicBezTo>
                    <a:pt x="1104" y="7783"/>
                    <a:pt x="1198" y="7562"/>
                    <a:pt x="1167" y="7341"/>
                  </a:cubicBezTo>
                  <a:cubicBezTo>
                    <a:pt x="852" y="5577"/>
                    <a:pt x="1419" y="3718"/>
                    <a:pt x="2710" y="2458"/>
                  </a:cubicBezTo>
                  <a:cubicBezTo>
                    <a:pt x="3719" y="1450"/>
                    <a:pt x="5136" y="851"/>
                    <a:pt x="6617" y="851"/>
                  </a:cubicBezTo>
                  <a:cubicBezTo>
                    <a:pt x="7940" y="851"/>
                    <a:pt x="9200" y="1324"/>
                    <a:pt x="10177" y="2206"/>
                  </a:cubicBezTo>
                  <a:lnTo>
                    <a:pt x="9610" y="2773"/>
                  </a:lnTo>
                  <a:cubicBezTo>
                    <a:pt x="9484" y="2899"/>
                    <a:pt x="9452" y="3057"/>
                    <a:pt x="9484" y="3183"/>
                  </a:cubicBezTo>
                  <a:cubicBezTo>
                    <a:pt x="9515" y="3340"/>
                    <a:pt x="9641" y="3403"/>
                    <a:pt x="9799" y="3466"/>
                  </a:cubicBezTo>
                  <a:lnTo>
                    <a:pt x="12036" y="3939"/>
                  </a:lnTo>
                  <a:lnTo>
                    <a:pt x="12130" y="3939"/>
                  </a:lnTo>
                  <a:cubicBezTo>
                    <a:pt x="12225" y="3939"/>
                    <a:pt x="12319" y="3876"/>
                    <a:pt x="12382" y="3813"/>
                  </a:cubicBezTo>
                  <a:cubicBezTo>
                    <a:pt x="12508" y="3687"/>
                    <a:pt x="12540" y="3561"/>
                    <a:pt x="12508" y="3403"/>
                  </a:cubicBezTo>
                  <a:lnTo>
                    <a:pt x="12036" y="1167"/>
                  </a:lnTo>
                  <a:cubicBezTo>
                    <a:pt x="12004" y="1009"/>
                    <a:pt x="11878" y="883"/>
                    <a:pt x="11752" y="851"/>
                  </a:cubicBezTo>
                  <a:cubicBezTo>
                    <a:pt x="11715" y="844"/>
                    <a:pt x="11678" y="840"/>
                    <a:pt x="11642" y="840"/>
                  </a:cubicBezTo>
                  <a:cubicBezTo>
                    <a:pt x="11526" y="840"/>
                    <a:pt x="11422" y="881"/>
                    <a:pt x="11374" y="977"/>
                  </a:cubicBezTo>
                  <a:lnTo>
                    <a:pt x="10776" y="1576"/>
                  </a:lnTo>
                  <a:cubicBezTo>
                    <a:pt x="9641" y="536"/>
                    <a:pt x="8129" y="1"/>
                    <a:pt x="661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5"/>
            <p:cNvSpPr/>
            <p:nvPr/>
          </p:nvSpPr>
          <p:spPr>
            <a:xfrm>
              <a:off x="-62874975" y="2417475"/>
              <a:ext cx="315050" cy="196275"/>
            </a:xfrm>
            <a:custGeom>
              <a:avLst/>
              <a:gdLst/>
              <a:ahLst/>
              <a:cxnLst/>
              <a:rect l="l" t="t" r="r" b="b"/>
              <a:pathLst>
                <a:path w="12602" h="7851" extrusionOk="0">
                  <a:moveTo>
                    <a:pt x="977" y="4857"/>
                  </a:moveTo>
                  <a:lnTo>
                    <a:pt x="1827" y="5078"/>
                  </a:lnTo>
                  <a:lnTo>
                    <a:pt x="1166" y="5739"/>
                  </a:lnTo>
                  <a:lnTo>
                    <a:pt x="977" y="4857"/>
                  </a:lnTo>
                  <a:close/>
                  <a:moveTo>
                    <a:pt x="11779" y="1"/>
                  </a:moveTo>
                  <a:cubicBezTo>
                    <a:pt x="11759" y="1"/>
                    <a:pt x="11739" y="2"/>
                    <a:pt x="11720" y="6"/>
                  </a:cubicBezTo>
                  <a:cubicBezTo>
                    <a:pt x="11499" y="69"/>
                    <a:pt x="11373" y="289"/>
                    <a:pt x="11405" y="478"/>
                  </a:cubicBezTo>
                  <a:cubicBezTo>
                    <a:pt x="11720" y="2274"/>
                    <a:pt x="11184" y="4101"/>
                    <a:pt x="9861" y="5361"/>
                  </a:cubicBezTo>
                  <a:cubicBezTo>
                    <a:pt x="8853" y="6401"/>
                    <a:pt x="7435" y="7000"/>
                    <a:pt x="5986" y="7000"/>
                  </a:cubicBezTo>
                  <a:cubicBezTo>
                    <a:pt x="4631" y="7000"/>
                    <a:pt x="3371" y="6527"/>
                    <a:pt x="2394" y="5645"/>
                  </a:cubicBezTo>
                  <a:lnTo>
                    <a:pt x="2993" y="5046"/>
                  </a:lnTo>
                  <a:cubicBezTo>
                    <a:pt x="3088" y="4952"/>
                    <a:pt x="3151" y="4794"/>
                    <a:pt x="3088" y="4668"/>
                  </a:cubicBezTo>
                  <a:cubicBezTo>
                    <a:pt x="3056" y="4511"/>
                    <a:pt x="2962" y="4416"/>
                    <a:pt x="2772" y="4385"/>
                  </a:cubicBezTo>
                  <a:lnTo>
                    <a:pt x="536" y="3912"/>
                  </a:lnTo>
                  <a:cubicBezTo>
                    <a:pt x="506" y="3905"/>
                    <a:pt x="476" y="3901"/>
                    <a:pt x="446" y="3901"/>
                  </a:cubicBezTo>
                  <a:cubicBezTo>
                    <a:pt x="350" y="3901"/>
                    <a:pt x="254" y="3942"/>
                    <a:pt x="158" y="4038"/>
                  </a:cubicBezTo>
                  <a:cubicBezTo>
                    <a:pt x="32" y="4164"/>
                    <a:pt x="0" y="4290"/>
                    <a:pt x="32" y="4448"/>
                  </a:cubicBezTo>
                  <a:lnTo>
                    <a:pt x="504" y="6685"/>
                  </a:lnTo>
                  <a:cubicBezTo>
                    <a:pt x="536" y="6842"/>
                    <a:pt x="662" y="6937"/>
                    <a:pt x="788" y="7000"/>
                  </a:cubicBezTo>
                  <a:lnTo>
                    <a:pt x="882" y="7000"/>
                  </a:lnTo>
                  <a:cubicBezTo>
                    <a:pt x="1008" y="7000"/>
                    <a:pt x="1103" y="6968"/>
                    <a:pt x="1166" y="6874"/>
                  </a:cubicBezTo>
                  <a:lnTo>
                    <a:pt x="1764" y="6275"/>
                  </a:lnTo>
                  <a:cubicBezTo>
                    <a:pt x="2899" y="7315"/>
                    <a:pt x="4411" y="7850"/>
                    <a:pt x="5923" y="7850"/>
                  </a:cubicBezTo>
                  <a:cubicBezTo>
                    <a:pt x="7624" y="7850"/>
                    <a:pt x="9200" y="7189"/>
                    <a:pt x="10428" y="6023"/>
                  </a:cubicBezTo>
                  <a:cubicBezTo>
                    <a:pt x="11909" y="4511"/>
                    <a:pt x="12602" y="2400"/>
                    <a:pt x="12192" y="321"/>
                  </a:cubicBezTo>
                  <a:cubicBezTo>
                    <a:pt x="12164" y="123"/>
                    <a:pt x="11958" y="1"/>
                    <a:pt x="1177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5"/>
            <p:cNvSpPr/>
            <p:nvPr/>
          </p:nvSpPr>
          <p:spPr>
            <a:xfrm>
              <a:off x="-62822225" y="2357750"/>
              <a:ext cx="193000" cy="192975"/>
            </a:xfrm>
            <a:custGeom>
              <a:avLst/>
              <a:gdLst/>
              <a:ahLst/>
              <a:cxnLst/>
              <a:rect l="l" t="t" r="r" b="b"/>
              <a:pathLst>
                <a:path w="7720" h="7719" extrusionOk="0">
                  <a:moveTo>
                    <a:pt x="2238" y="1323"/>
                  </a:moveTo>
                  <a:lnTo>
                    <a:pt x="2238" y="1323"/>
                  </a:lnTo>
                  <a:cubicBezTo>
                    <a:pt x="2143" y="1544"/>
                    <a:pt x="2049" y="1827"/>
                    <a:pt x="1986" y="2111"/>
                  </a:cubicBezTo>
                  <a:lnTo>
                    <a:pt x="1419" y="2111"/>
                  </a:lnTo>
                  <a:cubicBezTo>
                    <a:pt x="1671" y="1796"/>
                    <a:pt x="1923" y="1512"/>
                    <a:pt x="2238" y="1323"/>
                  </a:cubicBezTo>
                  <a:close/>
                  <a:moveTo>
                    <a:pt x="3466" y="1040"/>
                  </a:moveTo>
                  <a:lnTo>
                    <a:pt x="3466" y="2111"/>
                  </a:lnTo>
                  <a:lnTo>
                    <a:pt x="2836" y="2111"/>
                  </a:lnTo>
                  <a:cubicBezTo>
                    <a:pt x="2994" y="1575"/>
                    <a:pt x="3246" y="1229"/>
                    <a:pt x="3466" y="1040"/>
                  </a:cubicBezTo>
                  <a:close/>
                  <a:moveTo>
                    <a:pt x="4254" y="1040"/>
                  </a:moveTo>
                  <a:cubicBezTo>
                    <a:pt x="4538" y="1229"/>
                    <a:pt x="4727" y="1575"/>
                    <a:pt x="4884" y="2111"/>
                  </a:cubicBezTo>
                  <a:lnTo>
                    <a:pt x="4254" y="2111"/>
                  </a:lnTo>
                  <a:lnTo>
                    <a:pt x="4254" y="1040"/>
                  </a:lnTo>
                  <a:close/>
                  <a:moveTo>
                    <a:pt x="5483" y="1323"/>
                  </a:moveTo>
                  <a:lnTo>
                    <a:pt x="5483" y="1323"/>
                  </a:lnTo>
                  <a:cubicBezTo>
                    <a:pt x="5798" y="1512"/>
                    <a:pt x="6081" y="1796"/>
                    <a:pt x="6302" y="2111"/>
                  </a:cubicBezTo>
                  <a:lnTo>
                    <a:pt x="5766" y="2111"/>
                  </a:lnTo>
                  <a:cubicBezTo>
                    <a:pt x="5672" y="1827"/>
                    <a:pt x="5609" y="1544"/>
                    <a:pt x="5483" y="1323"/>
                  </a:cubicBezTo>
                  <a:close/>
                  <a:moveTo>
                    <a:pt x="1765" y="2930"/>
                  </a:moveTo>
                  <a:cubicBezTo>
                    <a:pt x="1734" y="3245"/>
                    <a:pt x="1702" y="3560"/>
                    <a:pt x="1702" y="3875"/>
                  </a:cubicBezTo>
                  <a:cubicBezTo>
                    <a:pt x="1702" y="4190"/>
                    <a:pt x="1734" y="4537"/>
                    <a:pt x="1765" y="4820"/>
                  </a:cubicBezTo>
                  <a:lnTo>
                    <a:pt x="978" y="4820"/>
                  </a:lnTo>
                  <a:cubicBezTo>
                    <a:pt x="883" y="4537"/>
                    <a:pt x="820" y="4222"/>
                    <a:pt x="820" y="3875"/>
                  </a:cubicBezTo>
                  <a:cubicBezTo>
                    <a:pt x="820" y="3497"/>
                    <a:pt x="883" y="3214"/>
                    <a:pt x="978" y="2930"/>
                  </a:cubicBezTo>
                  <a:close/>
                  <a:moveTo>
                    <a:pt x="5136" y="2930"/>
                  </a:moveTo>
                  <a:cubicBezTo>
                    <a:pt x="5168" y="3245"/>
                    <a:pt x="5199" y="3560"/>
                    <a:pt x="5199" y="3875"/>
                  </a:cubicBezTo>
                  <a:cubicBezTo>
                    <a:pt x="5199" y="4222"/>
                    <a:pt x="5168" y="4537"/>
                    <a:pt x="5136" y="4820"/>
                  </a:cubicBezTo>
                  <a:lnTo>
                    <a:pt x="4286" y="4820"/>
                  </a:lnTo>
                  <a:lnTo>
                    <a:pt x="4286" y="2930"/>
                  </a:lnTo>
                  <a:close/>
                  <a:moveTo>
                    <a:pt x="6743" y="2930"/>
                  </a:moveTo>
                  <a:cubicBezTo>
                    <a:pt x="6869" y="3245"/>
                    <a:pt x="6900" y="3560"/>
                    <a:pt x="6900" y="3875"/>
                  </a:cubicBezTo>
                  <a:cubicBezTo>
                    <a:pt x="6900" y="4222"/>
                    <a:pt x="6869" y="4537"/>
                    <a:pt x="6743" y="4820"/>
                  </a:cubicBezTo>
                  <a:lnTo>
                    <a:pt x="5955" y="4820"/>
                  </a:lnTo>
                  <a:cubicBezTo>
                    <a:pt x="5987" y="4505"/>
                    <a:pt x="6018" y="4190"/>
                    <a:pt x="6018" y="3875"/>
                  </a:cubicBezTo>
                  <a:cubicBezTo>
                    <a:pt x="6018" y="3560"/>
                    <a:pt x="5987" y="3214"/>
                    <a:pt x="5955" y="2930"/>
                  </a:cubicBezTo>
                  <a:close/>
                  <a:moveTo>
                    <a:pt x="3466" y="2930"/>
                  </a:moveTo>
                  <a:lnTo>
                    <a:pt x="3466" y="4852"/>
                  </a:lnTo>
                  <a:lnTo>
                    <a:pt x="2647" y="4852"/>
                  </a:lnTo>
                  <a:cubicBezTo>
                    <a:pt x="2553" y="4537"/>
                    <a:pt x="2553" y="4222"/>
                    <a:pt x="2553" y="3875"/>
                  </a:cubicBezTo>
                  <a:cubicBezTo>
                    <a:pt x="2553" y="3497"/>
                    <a:pt x="2616" y="3214"/>
                    <a:pt x="2647" y="2930"/>
                  </a:cubicBezTo>
                  <a:close/>
                  <a:moveTo>
                    <a:pt x="6302" y="5640"/>
                  </a:moveTo>
                  <a:cubicBezTo>
                    <a:pt x="6081" y="5955"/>
                    <a:pt x="5798" y="6238"/>
                    <a:pt x="5483" y="6427"/>
                  </a:cubicBezTo>
                  <a:cubicBezTo>
                    <a:pt x="5609" y="6207"/>
                    <a:pt x="5672" y="5923"/>
                    <a:pt x="5766" y="5640"/>
                  </a:cubicBezTo>
                  <a:close/>
                  <a:moveTo>
                    <a:pt x="1986" y="5671"/>
                  </a:moveTo>
                  <a:cubicBezTo>
                    <a:pt x="2049" y="5955"/>
                    <a:pt x="2143" y="6238"/>
                    <a:pt x="2238" y="6459"/>
                  </a:cubicBezTo>
                  <a:cubicBezTo>
                    <a:pt x="1923" y="6238"/>
                    <a:pt x="1671" y="5955"/>
                    <a:pt x="1419" y="5671"/>
                  </a:cubicBezTo>
                  <a:close/>
                  <a:moveTo>
                    <a:pt x="4916" y="5640"/>
                  </a:moveTo>
                  <a:cubicBezTo>
                    <a:pt x="4727" y="6144"/>
                    <a:pt x="4538" y="6522"/>
                    <a:pt x="4286" y="6711"/>
                  </a:cubicBezTo>
                  <a:lnTo>
                    <a:pt x="4286" y="5640"/>
                  </a:lnTo>
                  <a:close/>
                  <a:moveTo>
                    <a:pt x="3466" y="5671"/>
                  </a:moveTo>
                  <a:lnTo>
                    <a:pt x="3466" y="6742"/>
                  </a:lnTo>
                  <a:cubicBezTo>
                    <a:pt x="3246" y="6553"/>
                    <a:pt x="2994" y="6144"/>
                    <a:pt x="2836" y="5671"/>
                  </a:cubicBezTo>
                  <a:close/>
                  <a:moveTo>
                    <a:pt x="3876" y="0"/>
                  </a:moveTo>
                  <a:cubicBezTo>
                    <a:pt x="2301" y="0"/>
                    <a:pt x="915" y="945"/>
                    <a:pt x="316" y="2332"/>
                  </a:cubicBezTo>
                  <a:cubicBezTo>
                    <a:pt x="127" y="2804"/>
                    <a:pt x="1" y="3308"/>
                    <a:pt x="1" y="3875"/>
                  </a:cubicBezTo>
                  <a:cubicBezTo>
                    <a:pt x="1" y="4411"/>
                    <a:pt x="127" y="4946"/>
                    <a:pt x="316" y="5419"/>
                  </a:cubicBezTo>
                  <a:cubicBezTo>
                    <a:pt x="915" y="6774"/>
                    <a:pt x="2301" y="7719"/>
                    <a:pt x="3876" y="7719"/>
                  </a:cubicBezTo>
                  <a:cubicBezTo>
                    <a:pt x="5451" y="7719"/>
                    <a:pt x="6806" y="6774"/>
                    <a:pt x="7405" y="5419"/>
                  </a:cubicBezTo>
                  <a:cubicBezTo>
                    <a:pt x="7594" y="4946"/>
                    <a:pt x="7720" y="4411"/>
                    <a:pt x="7720" y="3875"/>
                  </a:cubicBezTo>
                  <a:cubicBezTo>
                    <a:pt x="7720" y="3308"/>
                    <a:pt x="7594" y="2804"/>
                    <a:pt x="7405" y="2332"/>
                  </a:cubicBezTo>
                  <a:cubicBezTo>
                    <a:pt x="6806" y="945"/>
                    <a:pt x="5451" y="0"/>
                    <a:pt x="387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 name="Google Shape;87;p15"/>
          <p:cNvGrpSpPr/>
          <p:nvPr/>
        </p:nvGrpSpPr>
        <p:grpSpPr>
          <a:xfrm>
            <a:off x="8365021" y="3665286"/>
            <a:ext cx="365770" cy="365770"/>
            <a:chOff x="-3137650" y="2408950"/>
            <a:chExt cx="291450" cy="292125"/>
          </a:xfrm>
          <a:solidFill>
            <a:schemeClr val="bg1">
              <a:lumMod val="50000"/>
            </a:schemeClr>
          </a:solidFill>
        </p:grpSpPr>
        <p:sp>
          <p:nvSpPr>
            <p:cNvPr id="88" name="Google Shape;88;p15"/>
            <p:cNvSpPr/>
            <p:nvPr/>
          </p:nvSpPr>
          <p:spPr>
            <a:xfrm>
              <a:off x="-3137650" y="2408950"/>
              <a:ext cx="291450" cy="292125"/>
            </a:xfrm>
            <a:custGeom>
              <a:avLst/>
              <a:gdLst/>
              <a:ahLst/>
              <a:cxnLst/>
              <a:rect l="l" t="t" r="r" b="b"/>
              <a:pathLst>
                <a:path w="11658" h="11685" extrusionOk="0">
                  <a:moveTo>
                    <a:pt x="10618" y="662"/>
                  </a:moveTo>
                  <a:cubicBezTo>
                    <a:pt x="10807" y="662"/>
                    <a:pt x="10964" y="851"/>
                    <a:pt x="10964" y="1040"/>
                  </a:cubicBezTo>
                  <a:lnTo>
                    <a:pt x="10964" y="2741"/>
                  </a:lnTo>
                  <a:lnTo>
                    <a:pt x="662" y="2741"/>
                  </a:lnTo>
                  <a:lnTo>
                    <a:pt x="662" y="1040"/>
                  </a:lnTo>
                  <a:cubicBezTo>
                    <a:pt x="662" y="851"/>
                    <a:pt x="820" y="662"/>
                    <a:pt x="1009" y="662"/>
                  </a:cubicBezTo>
                  <a:close/>
                  <a:moveTo>
                    <a:pt x="10964" y="3403"/>
                  </a:moveTo>
                  <a:lnTo>
                    <a:pt x="10964" y="8601"/>
                  </a:lnTo>
                  <a:cubicBezTo>
                    <a:pt x="10964" y="8790"/>
                    <a:pt x="10838" y="8947"/>
                    <a:pt x="10618" y="8947"/>
                  </a:cubicBezTo>
                  <a:lnTo>
                    <a:pt x="10145" y="8947"/>
                  </a:lnTo>
                  <a:cubicBezTo>
                    <a:pt x="10208" y="8727"/>
                    <a:pt x="10240" y="8443"/>
                    <a:pt x="10240" y="8160"/>
                  </a:cubicBezTo>
                  <a:lnTo>
                    <a:pt x="10240" y="5860"/>
                  </a:lnTo>
                  <a:cubicBezTo>
                    <a:pt x="10240" y="5673"/>
                    <a:pt x="10058" y="5531"/>
                    <a:pt x="9868" y="5531"/>
                  </a:cubicBezTo>
                  <a:cubicBezTo>
                    <a:pt x="9835" y="5531"/>
                    <a:pt x="9801" y="5535"/>
                    <a:pt x="9767" y="5545"/>
                  </a:cubicBezTo>
                  <a:cubicBezTo>
                    <a:pt x="9545" y="5641"/>
                    <a:pt x="9341" y="5691"/>
                    <a:pt x="9142" y="5691"/>
                  </a:cubicBezTo>
                  <a:cubicBezTo>
                    <a:pt x="8693" y="5691"/>
                    <a:pt x="8275" y="5439"/>
                    <a:pt x="7751" y="4915"/>
                  </a:cubicBezTo>
                  <a:cubicBezTo>
                    <a:pt x="7688" y="4868"/>
                    <a:pt x="7601" y="4844"/>
                    <a:pt x="7515" y="4844"/>
                  </a:cubicBezTo>
                  <a:cubicBezTo>
                    <a:pt x="7428" y="4844"/>
                    <a:pt x="7341" y="4868"/>
                    <a:pt x="7278" y="4915"/>
                  </a:cubicBezTo>
                  <a:cubicBezTo>
                    <a:pt x="6753" y="5440"/>
                    <a:pt x="6334" y="5677"/>
                    <a:pt x="5884" y="5677"/>
                  </a:cubicBezTo>
                  <a:cubicBezTo>
                    <a:pt x="5686" y="5677"/>
                    <a:pt x="5483" y="5631"/>
                    <a:pt x="5262" y="5545"/>
                  </a:cubicBezTo>
                  <a:cubicBezTo>
                    <a:pt x="5229" y="5535"/>
                    <a:pt x="5195" y="5531"/>
                    <a:pt x="5161" y="5531"/>
                  </a:cubicBezTo>
                  <a:cubicBezTo>
                    <a:pt x="4971" y="5531"/>
                    <a:pt x="4789" y="5673"/>
                    <a:pt x="4789" y="5860"/>
                  </a:cubicBezTo>
                  <a:lnTo>
                    <a:pt x="4789" y="8160"/>
                  </a:lnTo>
                  <a:cubicBezTo>
                    <a:pt x="4789" y="8443"/>
                    <a:pt x="4821" y="8664"/>
                    <a:pt x="4884" y="8947"/>
                  </a:cubicBezTo>
                  <a:lnTo>
                    <a:pt x="1009" y="8947"/>
                  </a:lnTo>
                  <a:cubicBezTo>
                    <a:pt x="820" y="8947"/>
                    <a:pt x="662" y="8790"/>
                    <a:pt x="662" y="8601"/>
                  </a:cubicBezTo>
                  <a:lnTo>
                    <a:pt x="662" y="3403"/>
                  </a:lnTo>
                  <a:close/>
                  <a:moveTo>
                    <a:pt x="7152" y="5923"/>
                  </a:moveTo>
                  <a:lnTo>
                    <a:pt x="7152" y="10838"/>
                  </a:lnTo>
                  <a:cubicBezTo>
                    <a:pt x="6144" y="10365"/>
                    <a:pt x="5451" y="9357"/>
                    <a:pt x="5451" y="8160"/>
                  </a:cubicBezTo>
                  <a:lnTo>
                    <a:pt x="5451" y="6301"/>
                  </a:lnTo>
                  <a:cubicBezTo>
                    <a:pt x="5604" y="6330"/>
                    <a:pt x="5750" y="6344"/>
                    <a:pt x="5891" y="6344"/>
                  </a:cubicBezTo>
                  <a:cubicBezTo>
                    <a:pt x="6359" y="6344"/>
                    <a:pt x="6765" y="6189"/>
                    <a:pt x="7152" y="5923"/>
                  </a:cubicBezTo>
                  <a:close/>
                  <a:moveTo>
                    <a:pt x="7877" y="5923"/>
                  </a:moveTo>
                  <a:cubicBezTo>
                    <a:pt x="8242" y="6166"/>
                    <a:pt x="8644" y="6353"/>
                    <a:pt x="9128" y="6353"/>
                  </a:cubicBezTo>
                  <a:cubicBezTo>
                    <a:pt x="9271" y="6353"/>
                    <a:pt x="9420" y="6337"/>
                    <a:pt x="9578" y="6301"/>
                  </a:cubicBezTo>
                  <a:lnTo>
                    <a:pt x="9578" y="8160"/>
                  </a:lnTo>
                  <a:cubicBezTo>
                    <a:pt x="9547" y="9357"/>
                    <a:pt x="8885" y="10365"/>
                    <a:pt x="7877" y="10838"/>
                  </a:cubicBezTo>
                  <a:lnTo>
                    <a:pt x="7877" y="5923"/>
                  </a:lnTo>
                  <a:close/>
                  <a:moveTo>
                    <a:pt x="1009" y="0"/>
                  </a:moveTo>
                  <a:cubicBezTo>
                    <a:pt x="473" y="0"/>
                    <a:pt x="1" y="473"/>
                    <a:pt x="1" y="1040"/>
                  </a:cubicBezTo>
                  <a:lnTo>
                    <a:pt x="1" y="8601"/>
                  </a:lnTo>
                  <a:cubicBezTo>
                    <a:pt x="1" y="9136"/>
                    <a:pt x="473" y="9609"/>
                    <a:pt x="1009" y="9609"/>
                  </a:cubicBezTo>
                  <a:lnTo>
                    <a:pt x="5073" y="9609"/>
                  </a:lnTo>
                  <a:cubicBezTo>
                    <a:pt x="5199" y="9893"/>
                    <a:pt x="5357" y="10145"/>
                    <a:pt x="5514" y="10365"/>
                  </a:cubicBezTo>
                  <a:cubicBezTo>
                    <a:pt x="5987" y="10995"/>
                    <a:pt x="6617" y="11436"/>
                    <a:pt x="7404" y="11657"/>
                  </a:cubicBezTo>
                  <a:cubicBezTo>
                    <a:pt x="7446" y="11657"/>
                    <a:pt x="7488" y="11685"/>
                    <a:pt x="7530" y="11685"/>
                  </a:cubicBezTo>
                  <a:cubicBezTo>
                    <a:pt x="7551" y="11685"/>
                    <a:pt x="7572" y="11678"/>
                    <a:pt x="7593" y="11657"/>
                  </a:cubicBezTo>
                  <a:cubicBezTo>
                    <a:pt x="8350" y="11436"/>
                    <a:pt x="9011" y="10995"/>
                    <a:pt x="9484" y="10365"/>
                  </a:cubicBezTo>
                  <a:cubicBezTo>
                    <a:pt x="9641" y="10145"/>
                    <a:pt x="9799" y="9893"/>
                    <a:pt x="9925" y="9609"/>
                  </a:cubicBezTo>
                  <a:lnTo>
                    <a:pt x="10618" y="9609"/>
                  </a:lnTo>
                  <a:cubicBezTo>
                    <a:pt x="11185" y="9609"/>
                    <a:pt x="11658" y="9136"/>
                    <a:pt x="11658" y="8601"/>
                  </a:cubicBezTo>
                  <a:lnTo>
                    <a:pt x="11658" y="1040"/>
                  </a:lnTo>
                  <a:cubicBezTo>
                    <a:pt x="11658" y="473"/>
                    <a:pt x="11217" y="0"/>
                    <a:pt x="1061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15"/>
            <p:cNvSpPr/>
            <p:nvPr/>
          </p:nvSpPr>
          <p:spPr>
            <a:xfrm>
              <a:off x="-3104575" y="24428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5"/>
            <p:cNvSpPr/>
            <p:nvPr/>
          </p:nvSpPr>
          <p:spPr>
            <a:xfrm>
              <a:off x="-3069900" y="24428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5"/>
            <p:cNvSpPr/>
            <p:nvPr/>
          </p:nvSpPr>
          <p:spPr>
            <a:xfrm>
              <a:off x="-3035250" y="24428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15"/>
            <p:cNvSpPr/>
            <p:nvPr/>
          </p:nvSpPr>
          <p:spPr>
            <a:xfrm>
              <a:off x="-3002175" y="2442800"/>
              <a:ext cx="120525" cy="17350"/>
            </a:xfrm>
            <a:custGeom>
              <a:avLst/>
              <a:gdLst/>
              <a:ahLst/>
              <a:cxnLst/>
              <a:rect l="l" t="t" r="r" b="b"/>
              <a:pathLst>
                <a:path w="4821" h="694" extrusionOk="0">
                  <a:moveTo>
                    <a:pt x="347" y="1"/>
                  </a:moveTo>
                  <a:cubicBezTo>
                    <a:pt x="158" y="1"/>
                    <a:pt x="1" y="158"/>
                    <a:pt x="1" y="347"/>
                  </a:cubicBezTo>
                  <a:cubicBezTo>
                    <a:pt x="32" y="536"/>
                    <a:pt x="190" y="694"/>
                    <a:pt x="347" y="694"/>
                  </a:cubicBezTo>
                  <a:lnTo>
                    <a:pt x="4443" y="694"/>
                  </a:lnTo>
                  <a:cubicBezTo>
                    <a:pt x="4663" y="694"/>
                    <a:pt x="4821" y="536"/>
                    <a:pt x="4821" y="347"/>
                  </a:cubicBezTo>
                  <a:cubicBezTo>
                    <a:pt x="4821" y="158"/>
                    <a:pt x="4663" y="1"/>
                    <a:pt x="444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 name="Google Shape;275;p33">
            <a:extLst>
              <a:ext uri="{FF2B5EF4-FFF2-40B4-BE49-F238E27FC236}">
                <a16:creationId xmlns:a16="http://schemas.microsoft.com/office/drawing/2014/main" id="{9DC28914-2FFF-C2F4-0F52-612DFA02FC81}"/>
              </a:ext>
            </a:extLst>
          </p:cNvPr>
          <p:cNvSpPr txBox="1">
            <a:spLocks noGrp="1"/>
          </p:cNvSpPr>
          <p:nvPr>
            <p:ph type="subTitle" idx="1"/>
          </p:nvPr>
        </p:nvSpPr>
        <p:spPr>
          <a:xfrm>
            <a:off x="61631" y="2732731"/>
            <a:ext cx="5647313" cy="1257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rgbClr val="3D3D3D"/>
              </a:buClr>
              <a:buSzPts val="1100"/>
              <a:buFont typeface="Arial"/>
              <a:buNone/>
            </a:pPr>
            <a:r>
              <a:rPr lang="en" sz="1300" b="1" dirty="0">
                <a:solidFill>
                  <a:schemeClr val="tx1"/>
                </a:solidFill>
                <a:latin typeface="Lato"/>
                <a:ea typeface="Lato"/>
                <a:cs typeface="Lato"/>
                <a:sym typeface="Lato"/>
              </a:rPr>
              <a:t>Pedro Henrique Meira de Andrade</a:t>
            </a:r>
          </a:p>
          <a:p>
            <a:pPr marL="0" lvl="0" indent="0" algn="ctr" rtl="0">
              <a:spcBef>
                <a:spcPts val="0"/>
              </a:spcBef>
              <a:spcAft>
                <a:spcPts val="0"/>
              </a:spcAft>
              <a:buClr>
                <a:srgbClr val="3D3D3D"/>
              </a:buClr>
              <a:buSzPts val="1100"/>
              <a:buFont typeface="Arial"/>
              <a:buNone/>
            </a:pPr>
            <a:r>
              <a:rPr lang="en" sz="1300" b="1" dirty="0">
                <a:solidFill>
                  <a:schemeClr val="tx1"/>
                </a:solidFill>
                <a:latin typeface="Lato"/>
                <a:ea typeface="Lato"/>
                <a:cs typeface="Lato"/>
                <a:sym typeface="Lato"/>
              </a:rPr>
              <a:t>Git: pedrohmeiraa</a:t>
            </a:r>
            <a:endParaRPr sz="1300" b="1" dirty="0">
              <a:solidFill>
                <a:schemeClr val="tx1"/>
              </a:solidFill>
              <a:latin typeface="Lato"/>
              <a:ea typeface="Lato"/>
              <a:cs typeface="Lato"/>
              <a:sym typeface="Lato"/>
            </a:endParaRPr>
          </a:p>
          <a:p>
            <a:pPr marL="0" lvl="0" indent="0" algn="ctr" rtl="0">
              <a:spcBef>
                <a:spcPts val="0"/>
              </a:spcBef>
              <a:spcAft>
                <a:spcPts val="0"/>
              </a:spcAft>
              <a:buClr>
                <a:srgbClr val="3D3D3D"/>
              </a:buClr>
              <a:buSzPts val="1100"/>
              <a:buFont typeface="Arial"/>
              <a:buNone/>
            </a:pPr>
            <a:r>
              <a:rPr lang="en" sz="1300" dirty="0">
                <a:solidFill>
                  <a:schemeClr val="tx1"/>
                </a:solidFill>
                <a:latin typeface="Lato"/>
                <a:ea typeface="Lato"/>
                <a:cs typeface="Lato"/>
                <a:sym typeface="Lato"/>
              </a:rPr>
              <a:t>Supervisor: Prof. Dr. Ivanovitch Medeiros Dantas da Silva</a:t>
            </a:r>
            <a:endParaRPr sz="1300" dirty="0">
              <a:solidFill>
                <a:schemeClr val="tx1"/>
              </a:solidFill>
              <a:latin typeface="Lato"/>
              <a:ea typeface="Lato"/>
              <a:cs typeface="Lato"/>
              <a:sym typeface="Lato"/>
            </a:endParaRPr>
          </a:p>
          <a:p>
            <a:pPr marL="0" lvl="0" indent="0" algn="ctr" rtl="0">
              <a:spcBef>
                <a:spcPts val="0"/>
              </a:spcBef>
              <a:spcAft>
                <a:spcPts val="0"/>
              </a:spcAft>
              <a:buClr>
                <a:srgbClr val="3D3D3D"/>
              </a:buClr>
              <a:buSzPts val="1100"/>
              <a:buFont typeface="Arial"/>
              <a:buNone/>
            </a:pPr>
            <a:r>
              <a:rPr lang="en" sz="1300" dirty="0">
                <a:solidFill>
                  <a:schemeClr val="tx1"/>
                </a:solidFill>
                <a:latin typeface="Lato"/>
                <a:ea typeface="Lato"/>
                <a:cs typeface="Lato"/>
                <a:sym typeface="Lato"/>
              </a:rPr>
              <a:t>Graduate Program in Electrical and Computer Engineering (PPgEEC/UFRN)</a:t>
            </a:r>
            <a:endParaRPr sz="1300" dirty="0">
              <a:solidFill>
                <a:schemeClr val="tx1"/>
              </a:solidFill>
              <a:latin typeface="Lato"/>
              <a:ea typeface="Lato"/>
              <a:cs typeface="Lato"/>
              <a:sym typeface="Lato"/>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885B618-8AF6-A4CE-0747-C594D6F82D24}"/>
              </a:ext>
            </a:extLst>
          </p:cNvPr>
          <p:cNvSpPr>
            <a:spLocks noGrp="1"/>
          </p:cNvSpPr>
          <p:nvPr>
            <p:ph type="title"/>
          </p:nvPr>
        </p:nvSpPr>
        <p:spPr/>
        <p:txBody>
          <a:bodyPr/>
          <a:lstStyle/>
          <a:p>
            <a:r>
              <a:rPr lang="pt-BR" dirty="0"/>
              <a:t>TEDA</a:t>
            </a:r>
          </a:p>
        </p:txBody>
      </p:sp>
      <mc:AlternateContent xmlns:mc="http://schemas.openxmlformats.org/markup-compatibility/2006" xmlns:a14="http://schemas.microsoft.com/office/drawing/2010/main">
        <mc:Choice Requires="a14">
          <p:sp>
            <p:nvSpPr>
              <p:cNvPr id="10" name="Google Shape;458;p49">
                <a:extLst>
                  <a:ext uri="{FF2B5EF4-FFF2-40B4-BE49-F238E27FC236}">
                    <a16:creationId xmlns:a16="http://schemas.microsoft.com/office/drawing/2014/main" id="{67A3E696-E4BC-BC5C-EAA9-0EE68DBAAB6F}"/>
                  </a:ext>
                </a:extLst>
              </p:cNvPr>
              <p:cNvSpPr txBox="1">
                <a:spLocks/>
              </p:cNvSpPr>
              <p:nvPr/>
            </p:nvSpPr>
            <p:spPr>
              <a:xfrm>
                <a:off x="621563" y="1104775"/>
                <a:ext cx="7878300" cy="36219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buClr>
                    <a:srgbClr val="073763"/>
                  </a:buClr>
                  <a:buSzPts val="2200"/>
                </a:pPr>
                <a:r>
                  <a:rPr lang="en-US" sz="1800" dirty="0">
                    <a:solidFill>
                      <a:schemeClr val="tx1"/>
                    </a:solidFill>
                    <a:highlight>
                      <a:srgbClr val="FFFFFF"/>
                    </a:highlight>
                    <a:latin typeface="Lato"/>
                    <a:ea typeface="Lato"/>
                    <a:cs typeface="Lato"/>
                    <a:sym typeface="Lato"/>
                  </a:rPr>
                  <a:t>For that, </a:t>
                </a:r>
                <a14:m>
                  <m:oMath xmlns:m="http://schemas.openxmlformats.org/officeDocument/2006/math">
                    <m:sSub>
                      <m:sSubPr>
                        <m:ctrlPr>
                          <a:rPr lang="pt-BR" sz="1800" i="1" smtClean="0">
                            <a:solidFill>
                              <a:schemeClr val="tx1"/>
                            </a:solidFill>
                            <a:highlight>
                              <a:srgbClr val="FFFFFF"/>
                            </a:highlight>
                            <a:latin typeface="Cambria Math" panose="02040503050406030204" pitchFamily="18" charset="0"/>
                          </a:rPr>
                        </m:ctrlPr>
                      </m:sSubPr>
                      <m:e>
                        <m:r>
                          <a:rPr lang="pt-BR" sz="1800" i="1">
                            <a:solidFill>
                              <a:schemeClr val="tx1"/>
                            </a:solidFill>
                            <a:highlight>
                              <a:srgbClr val="FFFFFF"/>
                            </a:highlight>
                            <a:latin typeface="Cambria Math" panose="02040503050406030204" pitchFamily="18" charset="0"/>
                            <a:ea typeface="Cambria Math" panose="02040503050406030204" pitchFamily="18" charset="0"/>
                          </a:rPr>
                          <m:t>𝜇</m:t>
                        </m:r>
                      </m:e>
                      <m:sub>
                        <m:r>
                          <a:rPr lang="pt-BR" sz="1800" i="1">
                            <a:solidFill>
                              <a:schemeClr val="tx1"/>
                            </a:solidFill>
                            <a:highlight>
                              <a:srgbClr val="FFFFFF"/>
                            </a:highlight>
                            <a:latin typeface="Cambria Math" panose="02040503050406030204" pitchFamily="18" charset="0"/>
                          </a:rPr>
                          <m:t>𝑘</m:t>
                        </m:r>
                      </m:sub>
                    </m:sSub>
                    <m:r>
                      <a:rPr lang="pt-BR" sz="1800" smtClean="0">
                        <a:solidFill>
                          <a:schemeClr val="tx1"/>
                        </a:solidFill>
                        <a:highlight>
                          <a:srgbClr val="FFFFFF"/>
                        </a:highlight>
                        <a:latin typeface="Cambria Math" panose="02040503050406030204" pitchFamily="18" charset="0"/>
                      </a:rPr>
                      <m:t> </m:t>
                    </m:r>
                  </m:oMath>
                </a14:m>
                <a:r>
                  <a:rPr lang="en-US" sz="1800" dirty="0">
                    <a:solidFill>
                      <a:schemeClr val="tx1"/>
                    </a:solidFill>
                    <a:highlight>
                      <a:srgbClr val="FFFFFF"/>
                    </a:highlight>
                    <a:latin typeface="Lato"/>
                    <a:ea typeface="Lato"/>
                    <a:cs typeface="Lato"/>
                    <a:sym typeface="Lato"/>
                  </a:rPr>
                  <a:t>and </a:t>
                </a:r>
                <a14:m>
                  <m:oMath xmlns:m="http://schemas.openxmlformats.org/officeDocument/2006/math">
                    <m:sSubSup>
                      <m:sSubSupPr>
                        <m:ctrlPr>
                          <a:rPr lang="pt-BR" sz="1800" i="1" smtClean="0">
                            <a:solidFill>
                              <a:schemeClr val="tx1"/>
                            </a:solidFill>
                            <a:highlight>
                              <a:srgbClr val="FFFFFF"/>
                            </a:highlight>
                            <a:latin typeface="Cambria Math" panose="02040503050406030204" pitchFamily="18" charset="0"/>
                          </a:rPr>
                        </m:ctrlPr>
                      </m:sSubSupPr>
                      <m:e>
                        <m:r>
                          <a:rPr lang="pt-BR" sz="1800" i="1">
                            <a:solidFill>
                              <a:schemeClr val="tx1"/>
                            </a:solidFill>
                            <a:highlight>
                              <a:srgbClr val="FFFFFF"/>
                            </a:highlight>
                            <a:latin typeface="Cambria Math" panose="02040503050406030204" pitchFamily="18" charset="0"/>
                            <a:ea typeface="Cambria Math" panose="02040503050406030204" pitchFamily="18" charset="0"/>
                          </a:rPr>
                          <m:t>𝜎</m:t>
                        </m:r>
                      </m:e>
                      <m:sub>
                        <m:r>
                          <a:rPr lang="pt-BR" sz="1800" i="1">
                            <a:solidFill>
                              <a:schemeClr val="tx1"/>
                            </a:solidFill>
                            <a:highlight>
                              <a:srgbClr val="FFFFFF"/>
                            </a:highlight>
                            <a:latin typeface="Cambria Math" panose="02040503050406030204" pitchFamily="18" charset="0"/>
                          </a:rPr>
                          <m:t>𝑘</m:t>
                        </m:r>
                      </m:sub>
                      <m:sup>
                        <m:r>
                          <a:rPr lang="pt-BR" sz="1800" i="1">
                            <a:solidFill>
                              <a:schemeClr val="tx1"/>
                            </a:solidFill>
                            <a:highlight>
                              <a:srgbClr val="FFFFFF"/>
                            </a:highlight>
                            <a:latin typeface="Cambria Math" panose="02040503050406030204" pitchFamily="18" charset="0"/>
                          </a:rPr>
                          <m:t>2</m:t>
                        </m:r>
                      </m:sup>
                    </m:sSubSup>
                    <m:r>
                      <a:rPr lang="pt-BR" sz="1800" smtClean="0">
                        <a:solidFill>
                          <a:schemeClr val="tx1"/>
                        </a:solidFill>
                        <a:highlight>
                          <a:srgbClr val="FFFFFF"/>
                        </a:highlight>
                        <a:latin typeface="Cambria Math" panose="02040503050406030204" pitchFamily="18" charset="0"/>
                      </a:rPr>
                      <m:t> </m:t>
                    </m:r>
                  </m:oMath>
                </a14:m>
                <a:r>
                  <a:rPr lang="en-US" sz="1800" dirty="0">
                    <a:solidFill>
                      <a:schemeClr val="tx1"/>
                    </a:solidFill>
                    <a:highlight>
                      <a:srgbClr val="FFFFFF"/>
                    </a:highlight>
                    <a:latin typeface="Lato"/>
                    <a:ea typeface="Lato"/>
                    <a:cs typeface="Lato"/>
                    <a:sym typeface="Lato"/>
                  </a:rPr>
                  <a:t>values for each iteration are calculated recursively using:</a:t>
                </a:r>
                <a:endParaRPr lang="en-US" sz="1500" dirty="0">
                  <a:solidFill>
                    <a:schemeClr val="tx1"/>
                  </a:solidFill>
                  <a:highlight>
                    <a:srgbClr val="FFFFFF"/>
                  </a:highlight>
                </a:endParaRPr>
              </a:p>
              <a:p>
                <a:pPr marL="88900" algn="ctr">
                  <a:buClr>
                    <a:srgbClr val="073763"/>
                  </a:buClr>
                  <a:buSzPts val="2200"/>
                </a:pPr>
                <a:endParaRPr lang="pt-BR" sz="2400" i="1" dirty="0">
                  <a:solidFill>
                    <a:schemeClr val="tx1"/>
                  </a:solidFill>
                  <a:highlight>
                    <a:srgbClr val="FFFFFF"/>
                  </a:highlight>
                  <a:latin typeface="Cambria Math" panose="02040503050406030204" pitchFamily="18" charset="0"/>
                </a:endParaRPr>
              </a:p>
              <a:p>
                <a:pPr marL="88900" algn="ctr">
                  <a:buClr>
                    <a:srgbClr val="073763"/>
                  </a:buClr>
                  <a:buSzPts val="2200"/>
                </a:pPr>
                <a14:m>
                  <m:oMath xmlns:m="http://schemas.openxmlformats.org/officeDocument/2006/math">
                    <m:sSub>
                      <m:sSubPr>
                        <m:ctrlPr>
                          <a:rPr lang="ar-AE" sz="2400" i="1" smtClean="0">
                            <a:solidFill>
                              <a:schemeClr val="tx1"/>
                            </a:solidFill>
                            <a:highlight>
                              <a:srgbClr val="FFFFFF"/>
                            </a:highlight>
                            <a:latin typeface="Cambria Math" panose="02040503050406030204" pitchFamily="18" charset="0"/>
                          </a:rPr>
                        </m:ctrlPr>
                      </m:sSubPr>
                      <m:e>
                        <m:r>
                          <a:rPr lang="ar-AE" sz="2400" i="1" smtClean="0">
                            <a:solidFill>
                              <a:schemeClr val="tx1"/>
                            </a:solidFill>
                            <a:highlight>
                              <a:srgbClr val="FFFFFF"/>
                            </a:highlight>
                            <a:latin typeface="Cambria Math" panose="02040503050406030204" pitchFamily="18" charset="0"/>
                            <a:ea typeface="Cambria Math" panose="02040503050406030204" pitchFamily="18" charset="0"/>
                          </a:rPr>
                          <m:t>𝜇</m:t>
                        </m:r>
                      </m:e>
                      <m:sub>
                        <m:r>
                          <a:rPr lang="ar-AE" sz="2400" i="1" smtClean="0">
                            <a:solidFill>
                              <a:schemeClr val="tx1"/>
                            </a:solidFill>
                            <a:highlight>
                              <a:srgbClr val="FFFFFF"/>
                            </a:highlight>
                            <a:latin typeface="Cambria Math" panose="02040503050406030204" pitchFamily="18" charset="0"/>
                          </a:rPr>
                          <m:t>𝑘</m:t>
                        </m:r>
                      </m:sub>
                    </m:sSub>
                    <m:d>
                      <m:dPr>
                        <m:ctrlPr>
                          <a:rPr lang="ar-AE" sz="2400" i="1" smtClean="0">
                            <a:solidFill>
                              <a:schemeClr val="tx1"/>
                            </a:solidFill>
                            <a:highlight>
                              <a:srgbClr val="FFFFFF"/>
                            </a:highlight>
                            <a:latin typeface="Cambria Math" panose="02040503050406030204" pitchFamily="18" charset="0"/>
                          </a:rPr>
                        </m:ctrlPr>
                      </m:dPr>
                      <m:e>
                        <m:r>
                          <a:rPr lang="ar-AE" sz="2400" i="1" smtClean="0">
                            <a:solidFill>
                              <a:schemeClr val="tx1"/>
                            </a:solidFill>
                            <a:highlight>
                              <a:srgbClr val="FFFFFF"/>
                            </a:highlight>
                            <a:latin typeface="Cambria Math" panose="02040503050406030204" pitchFamily="18" charset="0"/>
                          </a:rPr>
                          <m:t>𝑥</m:t>
                        </m:r>
                      </m:e>
                    </m:d>
                    <m:r>
                      <a:rPr lang="ar-AE" sz="2400" i="1" smtClean="0">
                        <a:solidFill>
                          <a:schemeClr val="tx1"/>
                        </a:solidFill>
                        <a:highlight>
                          <a:srgbClr val="FFFFFF"/>
                        </a:highlight>
                        <a:latin typeface="Cambria Math" panose="02040503050406030204" pitchFamily="18" charset="0"/>
                      </a:rPr>
                      <m:t>= </m:t>
                    </m:r>
                    <m:f>
                      <m:fPr>
                        <m:ctrlPr>
                          <a:rPr lang="ar-AE" sz="2400" i="1" smtClean="0">
                            <a:solidFill>
                              <a:schemeClr val="tx1"/>
                            </a:solidFill>
                            <a:highlight>
                              <a:srgbClr val="FFFFFF"/>
                            </a:highlight>
                            <a:latin typeface="Cambria Math" panose="02040503050406030204" pitchFamily="18" charset="0"/>
                          </a:rPr>
                        </m:ctrlPr>
                      </m:fPr>
                      <m:num>
                        <m:r>
                          <a:rPr lang="ar-AE" sz="2400" i="1" smtClean="0">
                            <a:solidFill>
                              <a:schemeClr val="tx1"/>
                            </a:solidFill>
                            <a:highlight>
                              <a:srgbClr val="FFFFFF"/>
                            </a:highlight>
                            <a:latin typeface="Cambria Math" panose="02040503050406030204" pitchFamily="18" charset="0"/>
                          </a:rPr>
                          <m:t>𝑘</m:t>
                        </m:r>
                        <m:r>
                          <a:rPr lang="ar-AE" sz="2400" i="1" smtClean="0">
                            <a:solidFill>
                              <a:schemeClr val="tx1"/>
                            </a:solidFill>
                            <a:highlight>
                              <a:srgbClr val="FFFFFF"/>
                            </a:highlight>
                            <a:latin typeface="Cambria Math" panose="02040503050406030204" pitchFamily="18" charset="0"/>
                          </a:rPr>
                          <m:t>−</m:t>
                        </m:r>
                        <m:r>
                          <a:rPr lang="ar-AE" sz="2400" i="1" smtClean="0">
                            <a:solidFill>
                              <a:schemeClr val="tx1"/>
                            </a:solidFill>
                            <a:highlight>
                              <a:srgbClr val="FFFFFF"/>
                            </a:highlight>
                            <a:latin typeface="Cambria Math" panose="02040503050406030204" pitchFamily="18" charset="0"/>
                          </a:rPr>
                          <m:t>1</m:t>
                        </m:r>
                      </m:num>
                      <m:den>
                        <m:r>
                          <a:rPr lang="ar-AE" sz="2400" i="1" smtClean="0">
                            <a:solidFill>
                              <a:schemeClr val="tx1"/>
                            </a:solidFill>
                            <a:highlight>
                              <a:srgbClr val="FFFFFF"/>
                            </a:highlight>
                            <a:latin typeface="Cambria Math" panose="02040503050406030204" pitchFamily="18" charset="0"/>
                          </a:rPr>
                          <m:t>𝑘</m:t>
                        </m:r>
                      </m:den>
                    </m:f>
                    <m:sSub>
                      <m:sSubPr>
                        <m:ctrlPr>
                          <a:rPr lang="ar-AE" sz="2400" i="1" smtClean="0">
                            <a:solidFill>
                              <a:schemeClr val="tx1"/>
                            </a:solidFill>
                            <a:highlight>
                              <a:srgbClr val="FFFFFF"/>
                            </a:highlight>
                            <a:latin typeface="Cambria Math" panose="02040503050406030204" pitchFamily="18" charset="0"/>
                          </a:rPr>
                        </m:ctrlPr>
                      </m:sSubPr>
                      <m:e>
                        <m:r>
                          <a:rPr lang="ar-AE" sz="2400" i="1" smtClean="0">
                            <a:solidFill>
                              <a:schemeClr val="tx1"/>
                            </a:solidFill>
                            <a:highlight>
                              <a:srgbClr val="FFFFFF"/>
                            </a:highlight>
                            <a:latin typeface="Cambria Math" panose="02040503050406030204" pitchFamily="18" charset="0"/>
                            <a:ea typeface="Cambria Math" panose="02040503050406030204" pitchFamily="18" charset="0"/>
                          </a:rPr>
                          <m:t>𝜇</m:t>
                        </m:r>
                      </m:e>
                      <m:sub>
                        <m:r>
                          <a:rPr lang="ar-AE" sz="2400" i="1" smtClean="0">
                            <a:solidFill>
                              <a:schemeClr val="tx1"/>
                            </a:solidFill>
                            <a:highlight>
                              <a:srgbClr val="FFFFFF"/>
                            </a:highlight>
                            <a:latin typeface="Cambria Math" panose="02040503050406030204" pitchFamily="18" charset="0"/>
                          </a:rPr>
                          <m:t>𝑘</m:t>
                        </m:r>
                        <m:r>
                          <a:rPr lang="ar-AE" sz="2400" i="1" smtClean="0">
                            <a:solidFill>
                              <a:schemeClr val="tx1"/>
                            </a:solidFill>
                            <a:highlight>
                              <a:srgbClr val="FFFFFF"/>
                            </a:highlight>
                            <a:latin typeface="Cambria Math" panose="02040503050406030204" pitchFamily="18" charset="0"/>
                          </a:rPr>
                          <m:t>−</m:t>
                        </m:r>
                        <m:r>
                          <a:rPr lang="ar-AE" sz="2400" i="1" smtClean="0">
                            <a:solidFill>
                              <a:schemeClr val="tx1"/>
                            </a:solidFill>
                            <a:highlight>
                              <a:srgbClr val="FFFFFF"/>
                            </a:highlight>
                            <a:latin typeface="Cambria Math" panose="02040503050406030204" pitchFamily="18" charset="0"/>
                          </a:rPr>
                          <m:t>1</m:t>
                        </m:r>
                      </m:sub>
                    </m:sSub>
                    <m:r>
                      <a:rPr lang="ar-AE" sz="2400" i="1" smtClean="0">
                        <a:solidFill>
                          <a:schemeClr val="tx1"/>
                        </a:solidFill>
                        <a:highlight>
                          <a:srgbClr val="FFFFFF"/>
                        </a:highlight>
                        <a:latin typeface="Cambria Math" panose="02040503050406030204" pitchFamily="18" charset="0"/>
                      </a:rPr>
                      <m:t>+</m:t>
                    </m:r>
                    <m:f>
                      <m:fPr>
                        <m:ctrlPr>
                          <a:rPr lang="ar-AE" sz="2400" i="1" smtClean="0">
                            <a:solidFill>
                              <a:schemeClr val="tx1"/>
                            </a:solidFill>
                            <a:highlight>
                              <a:srgbClr val="FFFFFF"/>
                            </a:highlight>
                            <a:latin typeface="Cambria Math" panose="02040503050406030204" pitchFamily="18" charset="0"/>
                          </a:rPr>
                        </m:ctrlPr>
                      </m:fPr>
                      <m:num>
                        <m:r>
                          <a:rPr lang="ar-AE" sz="2400" i="1" smtClean="0">
                            <a:solidFill>
                              <a:schemeClr val="tx1"/>
                            </a:solidFill>
                            <a:highlight>
                              <a:srgbClr val="FFFFFF"/>
                            </a:highlight>
                            <a:latin typeface="Cambria Math" panose="02040503050406030204" pitchFamily="18" charset="0"/>
                          </a:rPr>
                          <m:t>1</m:t>
                        </m:r>
                      </m:num>
                      <m:den>
                        <m:r>
                          <a:rPr lang="ar-AE" sz="2400" i="1" smtClean="0">
                            <a:solidFill>
                              <a:schemeClr val="tx1"/>
                            </a:solidFill>
                            <a:highlight>
                              <a:srgbClr val="FFFFFF"/>
                            </a:highlight>
                            <a:latin typeface="Cambria Math" panose="02040503050406030204" pitchFamily="18" charset="0"/>
                          </a:rPr>
                          <m:t>𝑘</m:t>
                        </m:r>
                      </m:den>
                    </m:f>
                  </m:oMath>
                </a14:m>
                <a:r>
                  <a:rPr lang="ar-AE" sz="2400" dirty="0">
                    <a:solidFill>
                      <a:schemeClr val="tx1"/>
                    </a:solidFill>
                    <a:highlight>
                      <a:srgbClr val="FFFFFF"/>
                    </a:highlight>
                  </a:rPr>
                  <a:t> </a:t>
                </a:r>
                <a14:m>
                  <m:oMath xmlns:m="http://schemas.openxmlformats.org/officeDocument/2006/math">
                    <m:sSub>
                      <m:sSubPr>
                        <m:ctrlPr>
                          <a:rPr lang="ar-AE" sz="2400" i="1">
                            <a:solidFill>
                              <a:schemeClr val="tx1"/>
                            </a:solidFill>
                            <a:highlight>
                              <a:srgbClr val="FFFFFF"/>
                            </a:highlight>
                            <a:latin typeface="Cambria Math" panose="02040503050406030204" pitchFamily="18" charset="0"/>
                          </a:rPr>
                        </m:ctrlPr>
                      </m:sSubPr>
                      <m:e>
                        <m:r>
                          <a:rPr lang="ar-AE" sz="2400" i="1">
                            <a:solidFill>
                              <a:schemeClr val="tx1"/>
                            </a:solidFill>
                            <a:highlight>
                              <a:srgbClr val="FFFFFF"/>
                            </a:highlight>
                            <a:latin typeface="Cambria Math" panose="02040503050406030204" pitchFamily="18" charset="0"/>
                            <a:ea typeface="Cambria Math" panose="02040503050406030204" pitchFamily="18" charset="0"/>
                          </a:rPr>
                          <m:t>𝜇</m:t>
                        </m:r>
                      </m:e>
                      <m:sub>
                        <m:r>
                          <a:rPr lang="ar-AE" sz="2400" i="1" smtClean="0">
                            <a:solidFill>
                              <a:schemeClr val="tx1"/>
                            </a:solidFill>
                            <a:highlight>
                              <a:srgbClr val="FFFFFF"/>
                            </a:highlight>
                            <a:latin typeface="Cambria Math" panose="02040503050406030204" pitchFamily="18" charset="0"/>
                            <a:ea typeface="Cambria Math" panose="02040503050406030204" pitchFamily="18" charset="0"/>
                          </a:rPr>
                          <m:t>𝑘</m:t>
                        </m:r>
                      </m:sub>
                    </m:sSub>
                    <m:r>
                      <a:rPr lang="ar-AE" sz="2400" i="1" smtClean="0">
                        <a:solidFill>
                          <a:schemeClr val="tx1"/>
                        </a:solidFill>
                        <a:highlight>
                          <a:srgbClr val="FFFFFF"/>
                        </a:highlight>
                        <a:latin typeface="Cambria Math" panose="02040503050406030204" pitchFamily="18" charset="0"/>
                      </a:rPr>
                      <m:t>,  </m:t>
                    </m:r>
                    <m:sSub>
                      <m:sSubPr>
                        <m:ctrlPr>
                          <a:rPr lang="ar-AE" sz="2400" i="1" smtClean="0">
                            <a:solidFill>
                              <a:schemeClr val="tx1"/>
                            </a:solidFill>
                            <a:highlight>
                              <a:srgbClr val="FFFFFF"/>
                            </a:highlight>
                            <a:latin typeface="Cambria Math" panose="02040503050406030204" pitchFamily="18" charset="0"/>
                          </a:rPr>
                        </m:ctrlPr>
                      </m:sSubPr>
                      <m:e>
                        <m:r>
                          <a:rPr lang="ar-AE" sz="2400" i="1" smtClean="0">
                            <a:solidFill>
                              <a:schemeClr val="tx1"/>
                            </a:solidFill>
                            <a:highlight>
                              <a:srgbClr val="FFFFFF"/>
                            </a:highlight>
                            <a:latin typeface="Cambria Math" panose="02040503050406030204" pitchFamily="18" charset="0"/>
                            <a:ea typeface="Cambria Math" panose="02040503050406030204" pitchFamily="18" charset="0"/>
                          </a:rPr>
                          <m:t>𝜇</m:t>
                        </m:r>
                      </m:e>
                      <m:sub>
                        <m:r>
                          <a:rPr lang="ar-AE" sz="2400" i="1" smtClean="0">
                            <a:solidFill>
                              <a:schemeClr val="tx1"/>
                            </a:solidFill>
                            <a:highlight>
                              <a:srgbClr val="FFFFFF"/>
                            </a:highlight>
                            <a:latin typeface="Cambria Math" panose="02040503050406030204" pitchFamily="18" charset="0"/>
                          </a:rPr>
                          <m:t>1</m:t>
                        </m:r>
                      </m:sub>
                    </m:sSub>
                    <m:r>
                      <a:rPr lang="ar-AE" sz="2400" i="1" smtClean="0">
                        <a:solidFill>
                          <a:schemeClr val="tx1"/>
                        </a:solidFill>
                        <a:highlight>
                          <a:srgbClr val="FFFFFF"/>
                        </a:highlight>
                        <a:latin typeface="Cambria Math" panose="02040503050406030204" pitchFamily="18" charset="0"/>
                      </a:rPr>
                      <m:t>=</m:t>
                    </m:r>
                    <m:sSub>
                      <m:sSubPr>
                        <m:ctrlPr>
                          <a:rPr lang="ar-AE" sz="2400" i="1" smtClean="0">
                            <a:solidFill>
                              <a:schemeClr val="tx1"/>
                            </a:solidFill>
                            <a:highlight>
                              <a:srgbClr val="FFFFFF"/>
                            </a:highlight>
                            <a:latin typeface="Cambria Math" panose="02040503050406030204" pitchFamily="18" charset="0"/>
                          </a:rPr>
                        </m:ctrlPr>
                      </m:sSubPr>
                      <m:e>
                        <m:r>
                          <a:rPr lang="ar-AE" sz="2400" i="1" smtClean="0">
                            <a:solidFill>
                              <a:schemeClr val="tx1"/>
                            </a:solidFill>
                            <a:highlight>
                              <a:srgbClr val="FFFFFF"/>
                            </a:highlight>
                            <a:latin typeface="Cambria Math" panose="02040503050406030204" pitchFamily="18" charset="0"/>
                          </a:rPr>
                          <m:t>𝑥</m:t>
                        </m:r>
                      </m:e>
                      <m:sub>
                        <m:r>
                          <a:rPr lang="ar-AE" sz="2400" i="1" smtClean="0">
                            <a:solidFill>
                              <a:schemeClr val="tx1"/>
                            </a:solidFill>
                            <a:highlight>
                              <a:srgbClr val="FFFFFF"/>
                            </a:highlight>
                            <a:latin typeface="Cambria Math" panose="02040503050406030204" pitchFamily="18" charset="0"/>
                          </a:rPr>
                          <m:t>1</m:t>
                        </m:r>
                      </m:sub>
                    </m:sSub>
                  </m:oMath>
                </a14:m>
                <a:endParaRPr lang="ar-AE" sz="2400" dirty="0">
                  <a:solidFill>
                    <a:schemeClr val="tx1"/>
                  </a:solidFill>
                  <a:highlight>
                    <a:srgbClr val="FFFFFF"/>
                  </a:highlight>
                </a:endParaRPr>
              </a:p>
              <a:p>
                <a:pPr marL="88900" algn="ctr">
                  <a:buClr>
                    <a:srgbClr val="073763"/>
                  </a:buClr>
                  <a:buSzPts val="2200"/>
                </a:pPr>
                <a:endParaRPr lang="ar-AE" sz="2400" dirty="0">
                  <a:solidFill>
                    <a:schemeClr val="tx1"/>
                  </a:solidFill>
                  <a:highlight>
                    <a:srgbClr val="FFFFFF"/>
                  </a:highlight>
                </a:endParaRPr>
              </a:p>
              <a:p>
                <a:pPr marL="88900" algn="ctr">
                  <a:buClr>
                    <a:srgbClr val="073763"/>
                  </a:buClr>
                  <a:buSzPts val="2200"/>
                </a:pPr>
                <a14:m>
                  <m:oMathPara xmlns:m="http://schemas.openxmlformats.org/officeDocument/2006/math">
                    <m:oMathParaPr>
                      <m:jc m:val="centerGroup"/>
                    </m:oMathParaPr>
                    <m:oMath xmlns:m="http://schemas.openxmlformats.org/officeDocument/2006/math">
                      <m:sSubSup>
                        <m:sSubSupPr>
                          <m:ctrlPr>
                            <a:rPr lang="ar-AE" sz="2400" i="1" smtClean="0">
                              <a:solidFill>
                                <a:schemeClr val="tx1"/>
                              </a:solidFill>
                              <a:highlight>
                                <a:srgbClr val="FFFFFF"/>
                              </a:highlight>
                              <a:latin typeface="Cambria Math" panose="02040503050406030204" pitchFamily="18" charset="0"/>
                            </a:rPr>
                          </m:ctrlPr>
                        </m:sSubSupPr>
                        <m:e>
                          <m:r>
                            <a:rPr lang="ar-AE" sz="2400" i="1" smtClean="0">
                              <a:solidFill>
                                <a:schemeClr val="tx1"/>
                              </a:solidFill>
                              <a:highlight>
                                <a:srgbClr val="FFFFFF"/>
                              </a:highlight>
                              <a:latin typeface="Cambria Math" panose="02040503050406030204" pitchFamily="18" charset="0"/>
                              <a:ea typeface="Cambria Math" panose="02040503050406030204" pitchFamily="18" charset="0"/>
                            </a:rPr>
                            <m:t>𝜎</m:t>
                          </m:r>
                        </m:e>
                        <m:sub>
                          <m:r>
                            <a:rPr lang="pt-BR" sz="2400" i="1" smtClean="0">
                              <a:solidFill>
                                <a:schemeClr val="tx1"/>
                              </a:solidFill>
                              <a:highlight>
                                <a:srgbClr val="FFFFFF"/>
                              </a:highlight>
                              <a:latin typeface="Cambria Math" panose="02040503050406030204" pitchFamily="18" charset="0"/>
                            </a:rPr>
                            <m:t>𝑘</m:t>
                          </m:r>
                        </m:sub>
                        <m:sup>
                          <m:r>
                            <a:rPr lang="pt-BR" sz="2400" i="1" smtClean="0">
                              <a:solidFill>
                                <a:schemeClr val="tx1"/>
                              </a:solidFill>
                              <a:highlight>
                                <a:srgbClr val="FFFFFF"/>
                              </a:highlight>
                              <a:latin typeface="Cambria Math" panose="02040503050406030204" pitchFamily="18" charset="0"/>
                            </a:rPr>
                            <m:t>2</m:t>
                          </m:r>
                        </m:sup>
                      </m:sSubSup>
                      <m:d>
                        <m:dPr>
                          <m:ctrlPr>
                            <a:rPr lang="ar-AE" sz="2400" i="1" smtClean="0">
                              <a:solidFill>
                                <a:schemeClr val="tx1"/>
                              </a:solidFill>
                              <a:highlight>
                                <a:srgbClr val="FFFFFF"/>
                              </a:highlight>
                              <a:latin typeface="Cambria Math" panose="02040503050406030204" pitchFamily="18" charset="0"/>
                            </a:rPr>
                          </m:ctrlPr>
                        </m:dPr>
                        <m:e>
                          <m:r>
                            <a:rPr lang="ar-AE" sz="2400" i="1" smtClean="0">
                              <a:solidFill>
                                <a:schemeClr val="tx1"/>
                              </a:solidFill>
                              <a:highlight>
                                <a:srgbClr val="FFFFFF"/>
                              </a:highlight>
                              <a:latin typeface="Cambria Math" panose="02040503050406030204" pitchFamily="18" charset="0"/>
                            </a:rPr>
                            <m:t>𝑥</m:t>
                          </m:r>
                        </m:e>
                      </m:d>
                      <m:r>
                        <a:rPr lang="ar-AE" sz="2400" i="1" smtClean="0">
                          <a:solidFill>
                            <a:schemeClr val="tx1"/>
                          </a:solidFill>
                          <a:highlight>
                            <a:srgbClr val="FFFFFF"/>
                          </a:highlight>
                          <a:latin typeface="Cambria Math" panose="02040503050406030204" pitchFamily="18" charset="0"/>
                        </a:rPr>
                        <m:t>= </m:t>
                      </m:r>
                      <m:f>
                        <m:fPr>
                          <m:ctrlPr>
                            <a:rPr lang="ar-AE" sz="2400" i="1" smtClean="0">
                              <a:solidFill>
                                <a:schemeClr val="tx1"/>
                              </a:solidFill>
                              <a:highlight>
                                <a:srgbClr val="FFFFFF"/>
                              </a:highlight>
                              <a:latin typeface="Cambria Math" panose="02040503050406030204" pitchFamily="18" charset="0"/>
                            </a:rPr>
                          </m:ctrlPr>
                        </m:fPr>
                        <m:num>
                          <m:r>
                            <a:rPr lang="ar-AE" sz="2400" i="1" smtClean="0">
                              <a:solidFill>
                                <a:schemeClr val="tx1"/>
                              </a:solidFill>
                              <a:highlight>
                                <a:srgbClr val="FFFFFF"/>
                              </a:highlight>
                              <a:latin typeface="Cambria Math" panose="02040503050406030204" pitchFamily="18" charset="0"/>
                            </a:rPr>
                            <m:t>𝑘</m:t>
                          </m:r>
                          <m:r>
                            <a:rPr lang="ar-AE" sz="2400" i="1" smtClean="0">
                              <a:solidFill>
                                <a:schemeClr val="tx1"/>
                              </a:solidFill>
                              <a:highlight>
                                <a:srgbClr val="FFFFFF"/>
                              </a:highlight>
                              <a:latin typeface="Cambria Math" panose="02040503050406030204" pitchFamily="18" charset="0"/>
                            </a:rPr>
                            <m:t>−</m:t>
                          </m:r>
                          <m:r>
                            <a:rPr lang="ar-AE" sz="2400" i="1" smtClean="0">
                              <a:solidFill>
                                <a:schemeClr val="tx1"/>
                              </a:solidFill>
                              <a:highlight>
                                <a:srgbClr val="FFFFFF"/>
                              </a:highlight>
                              <a:latin typeface="Cambria Math" panose="02040503050406030204" pitchFamily="18" charset="0"/>
                            </a:rPr>
                            <m:t>1</m:t>
                          </m:r>
                        </m:num>
                        <m:den>
                          <m:r>
                            <a:rPr lang="ar-AE" sz="2400" i="1" smtClean="0">
                              <a:solidFill>
                                <a:schemeClr val="tx1"/>
                              </a:solidFill>
                              <a:highlight>
                                <a:srgbClr val="FFFFFF"/>
                              </a:highlight>
                              <a:latin typeface="Cambria Math" panose="02040503050406030204" pitchFamily="18" charset="0"/>
                            </a:rPr>
                            <m:t>𝑘</m:t>
                          </m:r>
                        </m:den>
                      </m:f>
                      <m:sSub>
                        <m:sSubPr>
                          <m:ctrlPr>
                            <a:rPr lang="ar-AE" sz="2400" i="1" smtClean="0">
                              <a:solidFill>
                                <a:schemeClr val="tx1"/>
                              </a:solidFill>
                              <a:highlight>
                                <a:srgbClr val="FFFFFF"/>
                              </a:highlight>
                              <a:latin typeface="Cambria Math" panose="02040503050406030204" pitchFamily="18" charset="0"/>
                            </a:rPr>
                          </m:ctrlPr>
                        </m:sSubPr>
                        <m:e>
                          <m:sSup>
                            <m:sSupPr>
                              <m:ctrlPr>
                                <a:rPr lang="ar-AE" sz="2400" i="1" smtClean="0">
                                  <a:solidFill>
                                    <a:schemeClr val="tx1"/>
                                  </a:solidFill>
                                  <a:highlight>
                                    <a:srgbClr val="FFFFFF"/>
                                  </a:highlight>
                                  <a:latin typeface="Cambria Math" panose="02040503050406030204" pitchFamily="18" charset="0"/>
                                </a:rPr>
                              </m:ctrlPr>
                            </m:sSupPr>
                            <m:e>
                              <m:r>
                                <a:rPr lang="ar-AE" sz="2400" i="1" smtClean="0">
                                  <a:solidFill>
                                    <a:schemeClr val="tx1"/>
                                  </a:solidFill>
                                  <a:highlight>
                                    <a:srgbClr val="FFFFFF"/>
                                  </a:highlight>
                                  <a:latin typeface="Cambria Math" panose="02040503050406030204" pitchFamily="18" charset="0"/>
                                  <a:ea typeface="Cambria Math" panose="02040503050406030204" pitchFamily="18" charset="0"/>
                                </a:rPr>
                                <m:t>𝜎</m:t>
                              </m:r>
                            </m:e>
                            <m:sup>
                              <m:r>
                                <a:rPr lang="ar-AE" sz="2400" i="1" smtClean="0">
                                  <a:solidFill>
                                    <a:schemeClr val="tx1"/>
                                  </a:solidFill>
                                  <a:highlight>
                                    <a:srgbClr val="FFFFFF"/>
                                  </a:highlight>
                                  <a:latin typeface="Cambria Math" panose="02040503050406030204" pitchFamily="18" charset="0"/>
                                </a:rPr>
                                <m:t>2</m:t>
                              </m:r>
                            </m:sup>
                          </m:sSup>
                        </m:e>
                        <m:sub>
                          <m:r>
                            <a:rPr lang="ar-AE" sz="2400" i="1" smtClean="0">
                              <a:solidFill>
                                <a:schemeClr val="tx1"/>
                              </a:solidFill>
                              <a:highlight>
                                <a:srgbClr val="FFFFFF"/>
                              </a:highlight>
                              <a:latin typeface="Cambria Math" panose="02040503050406030204" pitchFamily="18" charset="0"/>
                            </a:rPr>
                            <m:t>𝑘</m:t>
                          </m:r>
                          <m:r>
                            <a:rPr lang="ar-AE" sz="2400" i="1" smtClean="0">
                              <a:solidFill>
                                <a:schemeClr val="tx1"/>
                              </a:solidFill>
                              <a:highlight>
                                <a:srgbClr val="FFFFFF"/>
                              </a:highlight>
                              <a:latin typeface="Cambria Math" panose="02040503050406030204" pitchFamily="18" charset="0"/>
                            </a:rPr>
                            <m:t>−</m:t>
                          </m:r>
                          <m:r>
                            <a:rPr lang="ar-AE" sz="2400" i="1" smtClean="0">
                              <a:solidFill>
                                <a:schemeClr val="tx1"/>
                              </a:solidFill>
                              <a:highlight>
                                <a:srgbClr val="FFFFFF"/>
                              </a:highlight>
                              <a:latin typeface="Cambria Math" panose="02040503050406030204" pitchFamily="18" charset="0"/>
                            </a:rPr>
                            <m:t>1</m:t>
                          </m:r>
                        </m:sub>
                      </m:sSub>
                      <m:r>
                        <a:rPr lang="ar-AE" sz="2400" i="1" smtClean="0">
                          <a:solidFill>
                            <a:schemeClr val="tx1"/>
                          </a:solidFill>
                          <a:highlight>
                            <a:srgbClr val="FFFFFF"/>
                          </a:highlight>
                          <a:latin typeface="Cambria Math" panose="02040503050406030204" pitchFamily="18" charset="0"/>
                        </a:rPr>
                        <m:t>+</m:t>
                      </m:r>
                      <m:f>
                        <m:fPr>
                          <m:ctrlPr>
                            <a:rPr lang="ar-AE" sz="2400" i="1" smtClean="0">
                              <a:solidFill>
                                <a:schemeClr val="tx1"/>
                              </a:solidFill>
                              <a:highlight>
                                <a:srgbClr val="FFFFFF"/>
                              </a:highlight>
                              <a:latin typeface="Cambria Math" panose="02040503050406030204" pitchFamily="18" charset="0"/>
                            </a:rPr>
                          </m:ctrlPr>
                        </m:fPr>
                        <m:num>
                          <m:r>
                            <a:rPr lang="ar-AE" sz="2400" i="1" smtClean="0">
                              <a:solidFill>
                                <a:schemeClr val="tx1"/>
                              </a:solidFill>
                              <a:highlight>
                                <a:srgbClr val="FFFFFF"/>
                              </a:highlight>
                              <a:latin typeface="Cambria Math" panose="02040503050406030204" pitchFamily="18" charset="0"/>
                            </a:rPr>
                            <m:t>1</m:t>
                          </m:r>
                        </m:num>
                        <m:den>
                          <m:r>
                            <a:rPr lang="ar-AE" sz="2400" i="1" smtClean="0">
                              <a:solidFill>
                                <a:schemeClr val="tx1"/>
                              </a:solidFill>
                              <a:highlight>
                                <a:srgbClr val="FFFFFF"/>
                              </a:highlight>
                              <a:latin typeface="Cambria Math" panose="02040503050406030204" pitchFamily="18" charset="0"/>
                            </a:rPr>
                            <m:t>𝑘</m:t>
                          </m:r>
                          <m:r>
                            <a:rPr lang="ar-AE" sz="2400" i="1" smtClean="0">
                              <a:solidFill>
                                <a:schemeClr val="tx1"/>
                              </a:solidFill>
                              <a:highlight>
                                <a:srgbClr val="FFFFFF"/>
                              </a:highlight>
                              <a:latin typeface="Cambria Math" panose="02040503050406030204" pitchFamily="18" charset="0"/>
                            </a:rPr>
                            <m:t>−</m:t>
                          </m:r>
                          <m:r>
                            <a:rPr lang="ar-AE" sz="2400" i="1" smtClean="0">
                              <a:solidFill>
                                <a:schemeClr val="tx1"/>
                              </a:solidFill>
                              <a:highlight>
                                <a:srgbClr val="FFFFFF"/>
                              </a:highlight>
                              <a:latin typeface="Cambria Math" panose="02040503050406030204" pitchFamily="18" charset="0"/>
                            </a:rPr>
                            <m:t>1</m:t>
                          </m:r>
                        </m:den>
                      </m:f>
                      <m:sSup>
                        <m:sSupPr>
                          <m:ctrlPr>
                            <a:rPr lang="ar-AE" sz="2400" i="1" smtClean="0">
                              <a:solidFill>
                                <a:schemeClr val="tx1"/>
                              </a:solidFill>
                              <a:highlight>
                                <a:srgbClr val="FFFFFF"/>
                              </a:highlight>
                              <a:latin typeface="Cambria Math" panose="02040503050406030204" pitchFamily="18" charset="0"/>
                            </a:rPr>
                          </m:ctrlPr>
                        </m:sSupPr>
                        <m:e>
                          <m:d>
                            <m:dPr>
                              <m:begChr m:val="‖"/>
                              <m:endChr m:val="‖"/>
                              <m:ctrlPr>
                                <a:rPr lang="ar-AE" sz="2400" i="1">
                                  <a:solidFill>
                                    <a:schemeClr val="tx1"/>
                                  </a:solidFill>
                                  <a:highlight>
                                    <a:srgbClr val="FFFFFF"/>
                                  </a:highlight>
                                  <a:latin typeface="Cambria Math" panose="02040503050406030204" pitchFamily="18" charset="0"/>
                                </a:rPr>
                              </m:ctrlPr>
                            </m:dPr>
                            <m:e>
                              <m:sSub>
                                <m:sSubPr>
                                  <m:ctrlPr>
                                    <a:rPr lang="ar-AE" sz="2400" i="1">
                                      <a:solidFill>
                                        <a:schemeClr val="tx1"/>
                                      </a:solidFill>
                                      <a:highlight>
                                        <a:srgbClr val="FFFFFF"/>
                                      </a:highlight>
                                      <a:latin typeface="Cambria Math" panose="02040503050406030204" pitchFamily="18" charset="0"/>
                                    </a:rPr>
                                  </m:ctrlPr>
                                </m:sSubPr>
                                <m:e>
                                  <m:r>
                                    <a:rPr lang="ar-AE" sz="2400" i="1">
                                      <a:solidFill>
                                        <a:schemeClr val="tx1"/>
                                      </a:solidFill>
                                      <a:highlight>
                                        <a:srgbClr val="FFFFFF"/>
                                      </a:highlight>
                                      <a:latin typeface="Cambria Math" panose="02040503050406030204" pitchFamily="18" charset="0"/>
                                    </a:rPr>
                                    <m:t>𝑥</m:t>
                                  </m:r>
                                </m:e>
                                <m:sub>
                                  <m:r>
                                    <a:rPr lang="ar-AE" sz="2400" i="1">
                                      <a:solidFill>
                                        <a:schemeClr val="tx1"/>
                                      </a:solidFill>
                                      <a:highlight>
                                        <a:srgbClr val="FFFFFF"/>
                                      </a:highlight>
                                      <a:latin typeface="Cambria Math" panose="02040503050406030204" pitchFamily="18" charset="0"/>
                                    </a:rPr>
                                    <m:t>𝑘</m:t>
                                  </m:r>
                                </m:sub>
                              </m:sSub>
                              <m:r>
                                <a:rPr lang="ar-AE" sz="2400" i="1">
                                  <a:solidFill>
                                    <a:schemeClr val="tx1"/>
                                  </a:solidFill>
                                  <a:highlight>
                                    <a:srgbClr val="FFFFFF"/>
                                  </a:highlight>
                                  <a:latin typeface="Cambria Math" panose="02040503050406030204" pitchFamily="18" charset="0"/>
                                </a:rPr>
                                <m:t>−</m:t>
                              </m:r>
                              <m:sSub>
                                <m:sSubPr>
                                  <m:ctrlPr>
                                    <a:rPr lang="ar-AE" sz="2400" i="1">
                                      <a:solidFill>
                                        <a:schemeClr val="tx1"/>
                                      </a:solidFill>
                                      <a:highlight>
                                        <a:srgbClr val="FFFFFF"/>
                                      </a:highlight>
                                      <a:latin typeface="Cambria Math" panose="02040503050406030204" pitchFamily="18" charset="0"/>
                                    </a:rPr>
                                  </m:ctrlPr>
                                </m:sSubPr>
                                <m:e>
                                  <m:r>
                                    <a:rPr lang="ar-AE" sz="2400" i="1">
                                      <a:solidFill>
                                        <a:schemeClr val="tx1"/>
                                      </a:solidFill>
                                      <a:highlight>
                                        <a:srgbClr val="FFFFFF"/>
                                      </a:highlight>
                                      <a:latin typeface="Cambria Math" panose="02040503050406030204" pitchFamily="18" charset="0"/>
                                      <a:ea typeface="Cambria Math" panose="02040503050406030204" pitchFamily="18" charset="0"/>
                                    </a:rPr>
                                    <m:t>𝜇</m:t>
                                  </m:r>
                                </m:e>
                                <m:sub>
                                  <m:r>
                                    <a:rPr lang="ar-AE" sz="2400" i="1">
                                      <a:solidFill>
                                        <a:schemeClr val="tx1"/>
                                      </a:solidFill>
                                      <a:highlight>
                                        <a:srgbClr val="FFFFFF"/>
                                      </a:highlight>
                                      <a:latin typeface="Cambria Math" panose="02040503050406030204" pitchFamily="18" charset="0"/>
                                    </a:rPr>
                                    <m:t>𝑘</m:t>
                                  </m:r>
                                </m:sub>
                              </m:sSub>
                            </m:e>
                          </m:d>
                        </m:e>
                        <m:sup>
                          <m:r>
                            <a:rPr lang="ar-AE" sz="2400" i="1" smtClean="0">
                              <a:solidFill>
                                <a:schemeClr val="tx1"/>
                              </a:solidFill>
                              <a:highlight>
                                <a:srgbClr val="FFFFFF"/>
                              </a:highlight>
                              <a:latin typeface="Cambria Math" panose="02040503050406030204" pitchFamily="18" charset="0"/>
                            </a:rPr>
                            <m:t>2</m:t>
                          </m:r>
                        </m:sup>
                      </m:sSup>
                      <m:r>
                        <a:rPr lang="ar-AE" sz="2400" i="1" smtClean="0">
                          <a:solidFill>
                            <a:schemeClr val="tx1"/>
                          </a:solidFill>
                          <a:highlight>
                            <a:srgbClr val="FFFFFF"/>
                          </a:highlight>
                          <a:latin typeface="Cambria Math" panose="02040503050406030204" pitchFamily="18" charset="0"/>
                        </a:rPr>
                        <m:t>, </m:t>
                      </m:r>
                      <m:sSubSup>
                        <m:sSubSupPr>
                          <m:ctrlPr>
                            <a:rPr lang="ar-AE" sz="2400" i="1" smtClean="0">
                              <a:solidFill>
                                <a:schemeClr val="tx1"/>
                              </a:solidFill>
                              <a:highlight>
                                <a:srgbClr val="FFFFFF"/>
                              </a:highlight>
                              <a:latin typeface="Cambria Math" panose="02040503050406030204" pitchFamily="18" charset="0"/>
                            </a:rPr>
                          </m:ctrlPr>
                        </m:sSubSupPr>
                        <m:e>
                          <m:r>
                            <a:rPr lang="ar-AE" sz="2400" i="1" smtClean="0">
                              <a:solidFill>
                                <a:schemeClr val="tx1"/>
                              </a:solidFill>
                              <a:highlight>
                                <a:srgbClr val="FFFFFF"/>
                              </a:highlight>
                              <a:latin typeface="Cambria Math" panose="02040503050406030204" pitchFamily="18" charset="0"/>
                              <a:ea typeface="Cambria Math" panose="02040503050406030204" pitchFamily="18" charset="0"/>
                            </a:rPr>
                            <m:t>𝜎</m:t>
                          </m:r>
                        </m:e>
                        <m:sub>
                          <m:r>
                            <a:rPr lang="ar-AE" sz="2400" i="1" smtClean="0">
                              <a:solidFill>
                                <a:schemeClr val="tx1"/>
                              </a:solidFill>
                              <a:highlight>
                                <a:srgbClr val="FFFFFF"/>
                              </a:highlight>
                              <a:latin typeface="Cambria Math" panose="02040503050406030204" pitchFamily="18" charset="0"/>
                            </a:rPr>
                            <m:t>1</m:t>
                          </m:r>
                        </m:sub>
                        <m:sup>
                          <m:r>
                            <a:rPr lang="ar-AE" sz="2400" i="1" smtClean="0">
                              <a:solidFill>
                                <a:schemeClr val="tx1"/>
                              </a:solidFill>
                              <a:highlight>
                                <a:srgbClr val="FFFFFF"/>
                              </a:highlight>
                              <a:latin typeface="Cambria Math" panose="02040503050406030204" pitchFamily="18" charset="0"/>
                            </a:rPr>
                            <m:t>2</m:t>
                          </m:r>
                        </m:sup>
                      </m:sSubSup>
                      <m:r>
                        <a:rPr lang="ar-AE" sz="2400" i="1" smtClean="0">
                          <a:solidFill>
                            <a:schemeClr val="tx1"/>
                          </a:solidFill>
                          <a:highlight>
                            <a:srgbClr val="FFFFFF"/>
                          </a:highlight>
                          <a:latin typeface="Cambria Math" panose="02040503050406030204" pitchFamily="18" charset="0"/>
                        </a:rPr>
                        <m:t>=</m:t>
                      </m:r>
                      <m:r>
                        <a:rPr lang="ar-AE" sz="2400" i="1" smtClean="0">
                          <a:solidFill>
                            <a:schemeClr val="tx1"/>
                          </a:solidFill>
                          <a:highlight>
                            <a:srgbClr val="FFFFFF"/>
                          </a:highlight>
                          <a:latin typeface="Cambria Math" panose="02040503050406030204" pitchFamily="18" charset="0"/>
                        </a:rPr>
                        <m:t>0</m:t>
                      </m:r>
                    </m:oMath>
                  </m:oMathPara>
                </a14:m>
                <a:endParaRPr lang="ar-AE" sz="2400" dirty="0">
                  <a:solidFill>
                    <a:schemeClr val="tx1"/>
                  </a:solidFill>
                  <a:highlight>
                    <a:srgbClr val="FFFFFF"/>
                  </a:highlight>
                </a:endParaRPr>
              </a:p>
            </p:txBody>
          </p:sp>
        </mc:Choice>
        <mc:Fallback xmlns="">
          <p:sp>
            <p:nvSpPr>
              <p:cNvPr id="10" name="Google Shape;458;p49">
                <a:extLst>
                  <a:ext uri="{FF2B5EF4-FFF2-40B4-BE49-F238E27FC236}">
                    <a16:creationId xmlns:a16="http://schemas.microsoft.com/office/drawing/2014/main" id="{67A3E696-E4BC-BC5C-EAA9-0EE68DBAAB6F}"/>
                  </a:ext>
                </a:extLst>
              </p:cNvPr>
              <p:cNvSpPr txBox="1">
                <a:spLocks noRot="1" noChangeAspect="1" noMove="1" noResize="1" noEditPoints="1" noAdjustHandles="1" noChangeArrowheads="1" noChangeShapeType="1" noTextEdit="1"/>
              </p:cNvSpPr>
              <p:nvPr/>
            </p:nvSpPr>
            <p:spPr>
              <a:xfrm>
                <a:off x="621563" y="1104775"/>
                <a:ext cx="7878300" cy="3621900"/>
              </a:xfrm>
              <a:prstGeom prst="rect">
                <a:avLst/>
              </a:prstGeom>
              <a:blipFill>
                <a:blip r:embed="rId2"/>
                <a:stretch>
                  <a:fillRect l="-697"/>
                </a:stretch>
              </a:blipFill>
            </p:spPr>
            <p:txBody>
              <a:bodyPr/>
              <a:lstStyle/>
              <a:p>
                <a:r>
                  <a:rPr lang="pt-BR">
                    <a:noFill/>
                  </a:rPr>
                  <a:t> </a:t>
                </a:r>
              </a:p>
            </p:txBody>
          </p:sp>
        </mc:Fallback>
      </mc:AlternateContent>
    </p:spTree>
    <p:extLst>
      <p:ext uri="{BB962C8B-B14F-4D97-AF65-F5344CB8AC3E}">
        <p14:creationId xmlns:p14="http://schemas.microsoft.com/office/powerpoint/2010/main" val="1770857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885B618-8AF6-A4CE-0747-C594D6F82D24}"/>
              </a:ext>
            </a:extLst>
          </p:cNvPr>
          <p:cNvSpPr>
            <a:spLocks noGrp="1"/>
          </p:cNvSpPr>
          <p:nvPr>
            <p:ph type="title"/>
          </p:nvPr>
        </p:nvSpPr>
        <p:spPr/>
        <p:txBody>
          <a:bodyPr/>
          <a:lstStyle/>
          <a:p>
            <a:r>
              <a:rPr lang="pt-BR" dirty="0"/>
              <a:t>TEDA</a:t>
            </a:r>
          </a:p>
        </p:txBody>
      </p:sp>
      <mc:AlternateContent xmlns:mc="http://schemas.openxmlformats.org/markup-compatibility/2006" xmlns:a14="http://schemas.microsoft.com/office/drawing/2010/main">
        <mc:Choice Requires="a14">
          <p:sp>
            <p:nvSpPr>
              <p:cNvPr id="9" name="Google Shape;458;p49">
                <a:extLst>
                  <a:ext uri="{FF2B5EF4-FFF2-40B4-BE49-F238E27FC236}">
                    <a16:creationId xmlns:a16="http://schemas.microsoft.com/office/drawing/2014/main" id="{48D9683E-E429-927C-4AC3-06E13DF435C4}"/>
                  </a:ext>
                </a:extLst>
              </p:cNvPr>
              <p:cNvSpPr txBox="1">
                <a:spLocks/>
              </p:cNvSpPr>
              <p:nvPr/>
            </p:nvSpPr>
            <p:spPr>
              <a:xfrm>
                <a:off x="621563" y="1104775"/>
                <a:ext cx="7878300" cy="36219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buClr>
                    <a:srgbClr val="073763"/>
                  </a:buClr>
                  <a:buSzPts val="2200"/>
                </a:pPr>
                <a:r>
                  <a:rPr lang="en-US" sz="1800" dirty="0">
                    <a:solidFill>
                      <a:schemeClr val="tx1"/>
                    </a:solidFill>
                    <a:latin typeface="Lato"/>
                    <a:ea typeface="Lato"/>
                    <a:cs typeface="Lato"/>
                    <a:sym typeface="Lato"/>
                  </a:rPr>
                  <a:t>Following the same reasoning, the typicality (</a:t>
                </a:r>
                <a14:m>
                  <m:oMath xmlns:m="http://schemas.openxmlformats.org/officeDocument/2006/math">
                    <m:sSub>
                      <m:sSubPr>
                        <m:ctrlPr>
                          <a:rPr lang="en-US" sz="1800" i="1" smtClean="0">
                            <a:solidFill>
                              <a:schemeClr val="tx1"/>
                            </a:solidFill>
                            <a:latin typeface="Cambria Math" panose="02040503050406030204" pitchFamily="18" charset="0"/>
                            <a:ea typeface="Lato"/>
                            <a:cs typeface="Lato"/>
                            <a:sym typeface="Lato"/>
                          </a:rPr>
                        </m:ctrlPr>
                      </m:sSubPr>
                      <m:e>
                        <m:r>
                          <a:rPr lang="en-US" sz="1800" i="1" smtClean="0">
                            <a:solidFill>
                              <a:schemeClr val="tx1"/>
                            </a:solidFill>
                            <a:latin typeface="Cambria Math" panose="02040503050406030204" pitchFamily="18" charset="0"/>
                            <a:ea typeface="Cambria Math" panose="02040503050406030204" pitchFamily="18" charset="0"/>
                            <a:cs typeface="Lato"/>
                            <a:sym typeface="Lato"/>
                          </a:rPr>
                          <m:t>𝜏</m:t>
                        </m:r>
                      </m:e>
                      <m:sub>
                        <m:r>
                          <a:rPr lang="pt-BR" sz="1800" i="1" smtClean="0">
                            <a:solidFill>
                              <a:schemeClr val="tx1"/>
                            </a:solidFill>
                            <a:latin typeface="Cambria Math" panose="02040503050406030204" pitchFamily="18" charset="0"/>
                            <a:ea typeface="Lato"/>
                            <a:cs typeface="Lato"/>
                            <a:sym typeface="Lato"/>
                          </a:rPr>
                          <m:t>𝑘</m:t>
                        </m:r>
                      </m:sub>
                    </m:sSub>
                    <m:r>
                      <a:rPr lang="pt-BR" sz="1800" i="1" smtClean="0">
                        <a:solidFill>
                          <a:schemeClr val="tx1"/>
                        </a:solidFill>
                        <a:latin typeface="Cambria Math" panose="02040503050406030204" pitchFamily="18" charset="0"/>
                        <a:ea typeface="Lato"/>
                        <a:cs typeface="Lato"/>
                        <a:sym typeface="Lato"/>
                      </a:rPr>
                      <m:t>(</m:t>
                    </m:r>
                    <m:r>
                      <a:rPr lang="pt-BR" sz="1800" i="1" smtClean="0">
                        <a:solidFill>
                          <a:schemeClr val="tx1"/>
                        </a:solidFill>
                        <a:latin typeface="Cambria Math" panose="02040503050406030204" pitchFamily="18" charset="0"/>
                        <a:ea typeface="Lato"/>
                        <a:cs typeface="Lato"/>
                        <a:sym typeface="Lato"/>
                      </a:rPr>
                      <m:t>𝑥</m:t>
                    </m:r>
                    <m:r>
                      <a:rPr lang="pt-BR" sz="1800" i="1" smtClean="0">
                        <a:solidFill>
                          <a:schemeClr val="tx1"/>
                        </a:solidFill>
                        <a:latin typeface="Cambria Math" panose="02040503050406030204" pitchFamily="18" charset="0"/>
                        <a:ea typeface="Lato"/>
                        <a:cs typeface="Lato"/>
                        <a:sym typeface="Lato"/>
                      </a:rPr>
                      <m:t>)</m:t>
                    </m:r>
                  </m:oMath>
                </a14:m>
                <a:r>
                  <a:rPr lang="en-US" sz="1800" dirty="0">
                    <a:solidFill>
                      <a:schemeClr val="tx1"/>
                    </a:solidFill>
                    <a:latin typeface="Lato"/>
                    <a:ea typeface="Lato"/>
                    <a:cs typeface="Lato"/>
                    <a:sym typeface="Lato"/>
                  </a:rPr>
                  <a:t>) of the data sample </a:t>
                </a:r>
                <a:r>
                  <a:rPr lang="en-US" sz="1800" b="1" i="1" dirty="0">
                    <a:solidFill>
                      <a:schemeClr val="tx1"/>
                    </a:solidFill>
                    <a:latin typeface="Lato"/>
                    <a:ea typeface="Lato"/>
                    <a:cs typeface="Lato"/>
                    <a:sym typeface="Lato"/>
                  </a:rPr>
                  <a:t>x</a:t>
                </a:r>
                <a:r>
                  <a:rPr lang="en-US" sz="1800" dirty="0">
                    <a:solidFill>
                      <a:schemeClr val="tx1"/>
                    </a:solidFill>
                    <a:latin typeface="Lato"/>
                    <a:ea typeface="Lato"/>
                    <a:cs typeface="Lato"/>
                    <a:sym typeface="Lato"/>
                  </a:rPr>
                  <a:t>, at time </a:t>
                </a:r>
                <a:r>
                  <a:rPr lang="en-US" sz="1800" b="1" i="1" dirty="0">
                    <a:solidFill>
                      <a:schemeClr val="tx1"/>
                    </a:solidFill>
                    <a:latin typeface="Lato"/>
                    <a:ea typeface="Lato"/>
                    <a:cs typeface="Lato"/>
                    <a:sym typeface="Lato"/>
                  </a:rPr>
                  <a:t>k</a:t>
                </a:r>
                <a:r>
                  <a:rPr lang="en-US" sz="1800" dirty="0">
                    <a:solidFill>
                      <a:schemeClr val="tx1"/>
                    </a:solidFill>
                    <a:latin typeface="Lato"/>
                    <a:ea typeface="Lato"/>
                    <a:cs typeface="Lato"/>
                    <a:sym typeface="Lato"/>
                  </a:rPr>
                  <a:t>, is given by</a:t>
                </a:r>
                <a:r>
                  <a:rPr lang="en-US" sz="1800" dirty="0">
                    <a:solidFill>
                      <a:schemeClr val="tx1"/>
                    </a:solidFill>
                    <a:highlight>
                      <a:srgbClr val="FFFFFF"/>
                    </a:highlight>
                    <a:latin typeface="Lato"/>
                    <a:ea typeface="Lato"/>
                    <a:cs typeface="Lato"/>
                    <a:sym typeface="Lato"/>
                  </a:rPr>
                  <a:t>:</a:t>
                </a:r>
                <a:endParaRPr lang="en-US" sz="1500" dirty="0">
                  <a:solidFill>
                    <a:schemeClr val="tx1"/>
                  </a:solidFill>
                  <a:highlight>
                    <a:srgbClr val="FFFFFF"/>
                  </a:highlight>
                </a:endParaRPr>
              </a:p>
              <a:p>
                <a:pPr marL="88900" algn="ctr">
                  <a:buClr>
                    <a:srgbClr val="073763"/>
                  </a:buClr>
                  <a:buSzPts val="2200"/>
                </a:pPr>
                <a:endParaRPr lang="pt-BR" sz="2400" i="1" dirty="0">
                  <a:solidFill>
                    <a:schemeClr val="tx1"/>
                  </a:solidFill>
                  <a:highlight>
                    <a:srgbClr val="FFFFFF"/>
                  </a:highlight>
                  <a:latin typeface="Cambria Math" panose="02040503050406030204" pitchFamily="18" charset="0"/>
                </a:endParaRPr>
              </a:p>
              <a:p>
                <a:pPr marL="88900" algn="ctr">
                  <a:buClr>
                    <a:srgbClr val="073763"/>
                  </a:buClr>
                  <a:buSzPts val="2200"/>
                </a:pPr>
                <a14:m>
                  <m:oMathPara xmlns:m="http://schemas.openxmlformats.org/officeDocument/2006/math">
                    <m:oMathParaPr>
                      <m:jc m:val="centerGroup"/>
                    </m:oMathParaPr>
                    <m:oMath xmlns:m="http://schemas.openxmlformats.org/officeDocument/2006/math">
                      <m:sSub>
                        <m:sSubPr>
                          <m:ctrlPr>
                            <a:rPr lang="ar-AE" sz="2400" i="1" smtClean="0">
                              <a:solidFill>
                                <a:schemeClr val="tx1"/>
                              </a:solidFill>
                              <a:highlight>
                                <a:srgbClr val="FFFFFF"/>
                              </a:highlight>
                              <a:latin typeface="Cambria Math" panose="02040503050406030204" pitchFamily="18" charset="0"/>
                            </a:rPr>
                          </m:ctrlPr>
                        </m:sSubPr>
                        <m:e>
                          <m:r>
                            <a:rPr lang="ar-AE" sz="2400" i="1" smtClean="0">
                              <a:solidFill>
                                <a:schemeClr val="tx1"/>
                              </a:solidFill>
                              <a:highlight>
                                <a:srgbClr val="FFFFFF"/>
                              </a:highlight>
                              <a:latin typeface="Cambria Math" panose="02040503050406030204" pitchFamily="18" charset="0"/>
                              <a:ea typeface="Cambria Math" panose="02040503050406030204" pitchFamily="18" charset="0"/>
                            </a:rPr>
                            <m:t>𝜏</m:t>
                          </m:r>
                        </m:e>
                        <m:sub>
                          <m:r>
                            <a:rPr lang="ar-AE" sz="2400" i="1" smtClean="0">
                              <a:solidFill>
                                <a:schemeClr val="tx1"/>
                              </a:solidFill>
                              <a:highlight>
                                <a:srgbClr val="FFFFFF"/>
                              </a:highlight>
                              <a:latin typeface="Cambria Math" panose="02040503050406030204" pitchFamily="18" charset="0"/>
                            </a:rPr>
                            <m:t>𝑘</m:t>
                          </m:r>
                        </m:sub>
                      </m:sSub>
                      <m:d>
                        <m:dPr>
                          <m:ctrlPr>
                            <a:rPr lang="ar-AE" sz="2400" i="1" smtClean="0">
                              <a:solidFill>
                                <a:schemeClr val="tx1"/>
                              </a:solidFill>
                              <a:highlight>
                                <a:srgbClr val="FFFFFF"/>
                              </a:highlight>
                              <a:latin typeface="Cambria Math" panose="02040503050406030204" pitchFamily="18" charset="0"/>
                            </a:rPr>
                          </m:ctrlPr>
                        </m:dPr>
                        <m:e>
                          <m:r>
                            <a:rPr lang="ar-AE" sz="2400" i="1" smtClean="0">
                              <a:solidFill>
                                <a:schemeClr val="tx1"/>
                              </a:solidFill>
                              <a:highlight>
                                <a:srgbClr val="FFFFFF"/>
                              </a:highlight>
                              <a:latin typeface="Cambria Math" panose="02040503050406030204" pitchFamily="18" charset="0"/>
                            </a:rPr>
                            <m:t>𝑥</m:t>
                          </m:r>
                        </m:e>
                      </m:d>
                      <m:r>
                        <a:rPr lang="ar-AE" sz="2400" i="1" smtClean="0">
                          <a:solidFill>
                            <a:schemeClr val="tx1"/>
                          </a:solidFill>
                          <a:highlight>
                            <a:srgbClr val="FFFFFF"/>
                          </a:highlight>
                          <a:latin typeface="Cambria Math" panose="02040503050406030204" pitchFamily="18" charset="0"/>
                        </a:rPr>
                        <m:t>=</m:t>
                      </m:r>
                      <m:r>
                        <a:rPr lang="pt-BR" sz="2400" i="1" smtClean="0">
                          <a:solidFill>
                            <a:schemeClr val="tx1"/>
                          </a:solidFill>
                          <a:highlight>
                            <a:srgbClr val="FFFFFF"/>
                          </a:highlight>
                          <a:latin typeface="Cambria Math" panose="02040503050406030204" pitchFamily="18" charset="0"/>
                        </a:rPr>
                        <m:t>1</m:t>
                      </m:r>
                      <m:r>
                        <a:rPr lang="pt-BR" sz="2400" i="1" smtClean="0">
                          <a:solidFill>
                            <a:schemeClr val="tx1"/>
                          </a:solidFill>
                          <a:highlight>
                            <a:srgbClr val="FFFFFF"/>
                          </a:highlight>
                          <a:latin typeface="Cambria Math" panose="02040503050406030204" pitchFamily="18" charset="0"/>
                        </a:rPr>
                        <m:t> −</m:t>
                      </m:r>
                      <m:sSub>
                        <m:sSubPr>
                          <m:ctrlPr>
                            <a:rPr lang="pt-BR" sz="2400" i="1">
                              <a:solidFill>
                                <a:schemeClr val="tx1"/>
                              </a:solidFill>
                              <a:highlight>
                                <a:srgbClr val="FFFFFF"/>
                              </a:highlight>
                              <a:latin typeface="Cambria Math" panose="02040503050406030204" pitchFamily="18" charset="0"/>
                            </a:rPr>
                          </m:ctrlPr>
                        </m:sSubPr>
                        <m:e>
                          <m:r>
                            <a:rPr lang="pt-BR" sz="2400" i="1">
                              <a:solidFill>
                                <a:schemeClr val="tx1"/>
                              </a:solidFill>
                              <a:highlight>
                                <a:srgbClr val="FFFFFF"/>
                              </a:highlight>
                              <a:latin typeface="Cambria Math" panose="02040503050406030204" pitchFamily="18" charset="0"/>
                              <a:ea typeface="Cambria Math" panose="02040503050406030204" pitchFamily="18" charset="0"/>
                            </a:rPr>
                            <m:t>𝜉</m:t>
                          </m:r>
                        </m:e>
                        <m:sub>
                          <m:r>
                            <a:rPr lang="pt-BR" sz="2400" i="1">
                              <a:solidFill>
                                <a:schemeClr val="tx1"/>
                              </a:solidFill>
                              <a:highlight>
                                <a:srgbClr val="FFFFFF"/>
                              </a:highlight>
                              <a:latin typeface="Cambria Math" panose="02040503050406030204" pitchFamily="18" charset="0"/>
                            </a:rPr>
                            <m:t>𝑘</m:t>
                          </m:r>
                        </m:sub>
                      </m:sSub>
                      <m:d>
                        <m:dPr>
                          <m:ctrlPr>
                            <a:rPr lang="pt-BR" sz="2400" i="1">
                              <a:solidFill>
                                <a:schemeClr val="tx1"/>
                              </a:solidFill>
                              <a:highlight>
                                <a:srgbClr val="FFFFFF"/>
                              </a:highlight>
                              <a:latin typeface="Cambria Math" panose="02040503050406030204" pitchFamily="18" charset="0"/>
                            </a:rPr>
                          </m:ctrlPr>
                        </m:dPr>
                        <m:e>
                          <m:r>
                            <a:rPr lang="pt-BR" sz="2400" i="1">
                              <a:solidFill>
                                <a:schemeClr val="tx1"/>
                              </a:solidFill>
                              <a:highlight>
                                <a:srgbClr val="FFFFFF"/>
                              </a:highlight>
                              <a:latin typeface="Cambria Math" panose="02040503050406030204" pitchFamily="18" charset="0"/>
                            </a:rPr>
                            <m:t>𝑥</m:t>
                          </m:r>
                        </m:e>
                      </m:d>
                      <m:r>
                        <a:rPr lang="pt-BR" sz="2400" i="1" smtClean="0">
                          <a:solidFill>
                            <a:schemeClr val="tx1"/>
                          </a:solidFill>
                          <a:highlight>
                            <a:srgbClr val="FFFFFF"/>
                          </a:highlight>
                          <a:latin typeface="Cambria Math" panose="02040503050406030204" pitchFamily="18" charset="0"/>
                        </a:rPr>
                        <m:t>=</m:t>
                      </m:r>
                      <m:f>
                        <m:fPr>
                          <m:ctrlPr>
                            <a:rPr lang="ar-AE" sz="2400" i="1" smtClean="0">
                              <a:solidFill>
                                <a:schemeClr val="tx1"/>
                              </a:solidFill>
                              <a:highlight>
                                <a:srgbClr val="FFFFFF"/>
                              </a:highlight>
                              <a:latin typeface="Cambria Math" panose="02040503050406030204" pitchFamily="18" charset="0"/>
                            </a:rPr>
                          </m:ctrlPr>
                        </m:fPr>
                        <m:num>
                          <m:r>
                            <a:rPr lang="ar-AE" sz="2400" i="1" smtClean="0">
                              <a:solidFill>
                                <a:schemeClr val="tx1"/>
                              </a:solidFill>
                              <a:highlight>
                                <a:srgbClr val="FFFFFF"/>
                              </a:highlight>
                              <a:latin typeface="Cambria Math" panose="02040503050406030204" pitchFamily="18" charset="0"/>
                            </a:rPr>
                            <m:t>𝑘</m:t>
                          </m:r>
                          <m:r>
                            <a:rPr lang="ar-AE" sz="2400" i="1" smtClean="0">
                              <a:solidFill>
                                <a:schemeClr val="tx1"/>
                              </a:solidFill>
                              <a:highlight>
                                <a:srgbClr val="FFFFFF"/>
                              </a:highlight>
                              <a:latin typeface="Cambria Math" panose="02040503050406030204" pitchFamily="18" charset="0"/>
                            </a:rPr>
                            <m:t>−</m:t>
                          </m:r>
                          <m:r>
                            <a:rPr lang="ar-AE" sz="2400" i="1" smtClean="0">
                              <a:solidFill>
                                <a:schemeClr val="tx1"/>
                              </a:solidFill>
                              <a:highlight>
                                <a:srgbClr val="FFFFFF"/>
                              </a:highlight>
                              <a:latin typeface="Cambria Math" panose="02040503050406030204" pitchFamily="18" charset="0"/>
                            </a:rPr>
                            <m:t>1</m:t>
                          </m:r>
                        </m:num>
                        <m:den>
                          <m:r>
                            <a:rPr lang="ar-AE" sz="2400" i="1" smtClean="0">
                              <a:solidFill>
                                <a:schemeClr val="tx1"/>
                              </a:solidFill>
                              <a:highlight>
                                <a:srgbClr val="FFFFFF"/>
                              </a:highlight>
                              <a:latin typeface="Cambria Math" panose="02040503050406030204" pitchFamily="18" charset="0"/>
                            </a:rPr>
                            <m:t>𝑘</m:t>
                          </m:r>
                        </m:den>
                      </m:f>
                      <m:r>
                        <a:rPr lang="pt-BR" sz="2400" i="1" smtClean="0">
                          <a:solidFill>
                            <a:schemeClr val="tx1"/>
                          </a:solidFill>
                          <a:highlight>
                            <a:srgbClr val="FFFFFF"/>
                          </a:highlight>
                          <a:latin typeface="Cambria Math" panose="02040503050406030204" pitchFamily="18" charset="0"/>
                        </a:rPr>
                        <m:t>−</m:t>
                      </m:r>
                      <m:f>
                        <m:fPr>
                          <m:ctrlPr>
                            <a:rPr lang="pt-BR" sz="2400" i="1">
                              <a:solidFill>
                                <a:schemeClr val="tx1"/>
                              </a:solidFill>
                              <a:highlight>
                                <a:srgbClr val="FFFFFF"/>
                              </a:highlight>
                              <a:latin typeface="Cambria Math" panose="02040503050406030204" pitchFamily="18" charset="0"/>
                            </a:rPr>
                          </m:ctrlPr>
                        </m:fPr>
                        <m:num>
                          <m:sSup>
                            <m:sSupPr>
                              <m:ctrlPr>
                                <a:rPr lang="pt-BR" sz="2400" i="1">
                                  <a:solidFill>
                                    <a:schemeClr val="tx1"/>
                                  </a:solidFill>
                                  <a:highlight>
                                    <a:srgbClr val="FFFFFF"/>
                                  </a:highlight>
                                  <a:latin typeface="Cambria Math" panose="02040503050406030204" pitchFamily="18" charset="0"/>
                                </a:rPr>
                              </m:ctrlPr>
                            </m:sSupPr>
                            <m:e>
                              <m:d>
                                <m:dPr>
                                  <m:ctrlPr>
                                    <a:rPr lang="pt-BR" sz="2400" i="1">
                                      <a:solidFill>
                                        <a:schemeClr val="tx1"/>
                                      </a:solidFill>
                                      <a:highlight>
                                        <a:srgbClr val="FFFFFF"/>
                                      </a:highlight>
                                      <a:latin typeface="Cambria Math" panose="02040503050406030204" pitchFamily="18" charset="0"/>
                                    </a:rPr>
                                  </m:ctrlPr>
                                </m:dPr>
                                <m:e>
                                  <m:sSub>
                                    <m:sSubPr>
                                      <m:ctrlPr>
                                        <a:rPr lang="pt-BR" sz="2400" i="1">
                                          <a:solidFill>
                                            <a:schemeClr val="tx1"/>
                                          </a:solidFill>
                                          <a:highlight>
                                            <a:srgbClr val="FFFFFF"/>
                                          </a:highlight>
                                          <a:latin typeface="Cambria Math" panose="02040503050406030204" pitchFamily="18" charset="0"/>
                                        </a:rPr>
                                      </m:ctrlPr>
                                    </m:sSubPr>
                                    <m:e>
                                      <m:r>
                                        <a:rPr lang="pt-BR" sz="2400" i="1">
                                          <a:solidFill>
                                            <a:schemeClr val="tx1"/>
                                          </a:solidFill>
                                          <a:highlight>
                                            <a:srgbClr val="FFFFFF"/>
                                          </a:highlight>
                                          <a:latin typeface="Cambria Math" panose="02040503050406030204" pitchFamily="18" charset="0"/>
                                          <a:ea typeface="Cambria Math" panose="02040503050406030204" pitchFamily="18" charset="0"/>
                                        </a:rPr>
                                        <m:t>𝜇</m:t>
                                      </m:r>
                                    </m:e>
                                    <m:sub>
                                      <m:r>
                                        <a:rPr lang="pt-BR" sz="2400" i="1">
                                          <a:solidFill>
                                            <a:schemeClr val="tx1"/>
                                          </a:solidFill>
                                          <a:highlight>
                                            <a:srgbClr val="FFFFFF"/>
                                          </a:highlight>
                                          <a:latin typeface="Cambria Math" panose="02040503050406030204" pitchFamily="18" charset="0"/>
                                        </a:rPr>
                                        <m:t>𝑘</m:t>
                                      </m:r>
                                    </m:sub>
                                  </m:sSub>
                                  <m:r>
                                    <a:rPr lang="pt-BR" sz="2400" i="1">
                                      <a:solidFill>
                                        <a:schemeClr val="tx1"/>
                                      </a:solidFill>
                                      <a:highlight>
                                        <a:srgbClr val="FFFFFF"/>
                                      </a:highlight>
                                      <a:latin typeface="Cambria Math" panose="02040503050406030204" pitchFamily="18" charset="0"/>
                                    </a:rPr>
                                    <m:t>−</m:t>
                                  </m:r>
                                  <m:sSub>
                                    <m:sSubPr>
                                      <m:ctrlPr>
                                        <a:rPr lang="pt-BR" sz="2400" i="1">
                                          <a:solidFill>
                                            <a:schemeClr val="tx1"/>
                                          </a:solidFill>
                                          <a:highlight>
                                            <a:srgbClr val="FFFFFF"/>
                                          </a:highlight>
                                          <a:latin typeface="Cambria Math" panose="02040503050406030204" pitchFamily="18" charset="0"/>
                                        </a:rPr>
                                      </m:ctrlPr>
                                    </m:sSubPr>
                                    <m:e>
                                      <m:r>
                                        <a:rPr lang="pt-BR" sz="2400" i="1">
                                          <a:solidFill>
                                            <a:schemeClr val="tx1"/>
                                          </a:solidFill>
                                          <a:highlight>
                                            <a:srgbClr val="FFFFFF"/>
                                          </a:highlight>
                                          <a:latin typeface="Cambria Math" panose="02040503050406030204" pitchFamily="18" charset="0"/>
                                        </a:rPr>
                                        <m:t>𝑥</m:t>
                                      </m:r>
                                    </m:e>
                                    <m:sub>
                                      <m:r>
                                        <a:rPr lang="pt-BR" sz="2400" i="1">
                                          <a:solidFill>
                                            <a:schemeClr val="tx1"/>
                                          </a:solidFill>
                                          <a:highlight>
                                            <a:srgbClr val="FFFFFF"/>
                                          </a:highlight>
                                          <a:latin typeface="Cambria Math" panose="02040503050406030204" pitchFamily="18" charset="0"/>
                                        </a:rPr>
                                        <m:t>𝑘</m:t>
                                      </m:r>
                                    </m:sub>
                                  </m:sSub>
                                </m:e>
                              </m:d>
                            </m:e>
                            <m:sup>
                              <m:r>
                                <a:rPr lang="pt-BR" sz="2400" i="1">
                                  <a:solidFill>
                                    <a:schemeClr val="tx1"/>
                                  </a:solidFill>
                                  <a:highlight>
                                    <a:srgbClr val="FFFFFF"/>
                                  </a:highlight>
                                  <a:latin typeface="Cambria Math" panose="02040503050406030204" pitchFamily="18" charset="0"/>
                                </a:rPr>
                                <m:t>𝑇</m:t>
                              </m:r>
                            </m:sup>
                          </m:sSup>
                          <m:r>
                            <a:rPr lang="pt-BR" sz="2400" i="1">
                              <a:solidFill>
                                <a:schemeClr val="tx1"/>
                              </a:solidFill>
                              <a:highlight>
                                <a:srgbClr val="FFFFFF"/>
                              </a:highlight>
                              <a:latin typeface="Cambria Math" panose="02040503050406030204" pitchFamily="18" charset="0"/>
                            </a:rPr>
                            <m:t>(</m:t>
                          </m:r>
                          <m:sSub>
                            <m:sSubPr>
                              <m:ctrlPr>
                                <a:rPr lang="pt-BR" sz="2400" i="1">
                                  <a:solidFill>
                                    <a:schemeClr val="tx1"/>
                                  </a:solidFill>
                                  <a:highlight>
                                    <a:srgbClr val="FFFFFF"/>
                                  </a:highlight>
                                  <a:latin typeface="Cambria Math" panose="02040503050406030204" pitchFamily="18" charset="0"/>
                                </a:rPr>
                              </m:ctrlPr>
                            </m:sSubPr>
                            <m:e>
                              <m:r>
                                <a:rPr lang="pt-BR" sz="2400" i="1">
                                  <a:solidFill>
                                    <a:schemeClr val="tx1"/>
                                  </a:solidFill>
                                  <a:highlight>
                                    <a:srgbClr val="FFFFFF"/>
                                  </a:highlight>
                                  <a:latin typeface="Cambria Math" panose="02040503050406030204" pitchFamily="18" charset="0"/>
                                  <a:ea typeface="Cambria Math" panose="02040503050406030204" pitchFamily="18" charset="0"/>
                                </a:rPr>
                                <m:t>𝜇</m:t>
                              </m:r>
                            </m:e>
                            <m:sub>
                              <m:r>
                                <a:rPr lang="pt-BR" sz="2400" i="1">
                                  <a:solidFill>
                                    <a:schemeClr val="tx1"/>
                                  </a:solidFill>
                                  <a:highlight>
                                    <a:srgbClr val="FFFFFF"/>
                                  </a:highlight>
                                  <a:latin typeface="Cambria Math" panose="02040503050406030204" pitchFamily="18" charset="0"/>
                                </a:rPr>
                                <m:t>𝑘</m:t>
                              </m:r>
                            </m:sub>
                          </m:sSub>
                          <m:r>
                            <a:rPr lang="pt-BR" sz="2400" i="1">
                              <a:solidFill>
                                <a:schemeClr val="tx1"/>
                              </a:solidFill>
                              <a:highlight>
                                <a:srgbClr val="FFFFFF"/>
                              </a:highlight>
                              <a:latin typeface="Cambria Math" panose="02040503050406030204" pitchFamily="18" charset="0"/>
                            </a:rPr>
                            <m:t>−</m:t>
                          </m:r>
                          <m:sSub>
                            <m:sSubPr>
                              <m:ctrlPr>
                                <a:rPr lang="pt-BR" sz="2400" i="1">
                                  <a:solidFill>
                                    <a:schemeClr val="tx1"/>
                                  </a:solidFill>
                                  <a:highlight>
                                    <a:srgbClr val="FFFFFF"/>
                                  </a:highlight>
                                  <a:latin typeface="Cambria Math" panose="02040503050406030204" pitchFamily="18" charset="0"/>
                                </a:rPr>
                              </m:ctrlPr>
                            </m:sSubPr>
                            <m:e>
                              <m:r>
                                <a:rPr lang="pt-BR" sz="2400" i="1">
                                  <a:solidFill>
                                    <a:schemeClr val="tx1"/>
                                  </a:solidFill>
                                  <a:highlight>
                                    <a:srgbClr val="FFFFFF"/>
                                  </a:highlight>
                                  <a:latin typeface="Cambria Math" panose="02040503050406030204" pitchFamily="18" charset="0"/>
                                </a:rPr>
                                <m:t>𝑥</m:t>
                              </m:r>
                            </m:e>
                            <m:sub>
                              <m:r>
                                <a:rPr lang="pt-BR" sz="2400" i="1">
                                  <a:solidFill>
                                    <a:schemeClr val="tx1"/>
                                  </a:solidFill>
                                  <a:highlight>
                                    <a:srgbClr val="FFFFFF"/>
                                  </a:highlight>
                                  <a:latin typeface="Cambria Math" panose="02040503050406030204" pitchFamily="18" charset="0"/>
                                </a:rPr>
                                <m:t>𝑘</m:t>
                              </m:r>
                            </m:sub>
                          </m:sSub>
                          <m:r>
                            <a:rPr lang="pt-BR" sz="2400" i="1">
                              <a:solidFill>
                                <a:schemeClr val="tx1"/>
                              </a:solidFill>
                              <a:highlight>
                                <a:srgbClr val="FFFFFF"/>
                              </a:highlight>
                              <a:latin typeface="Cambria Math" panose="02040503050406030204" pitchFamily="18" charset="0"/>
                            </a:rPr>
                            <m:t>)</m:t>
                          </m:r>
                        </m:num>
                        <m:den>
                          <m:r>
                            <a:rPr lang="pt-BR" sz="2400" i="1">
                              <a:solidFill>
                                <a:schemeClr val="tx1"/>
                              </a:solidFill>
                              <a:highlight>
                                <a:srgbClr val="FFFFFF"/>
                              </a:highlight>
                              <a:latin typeface="Cambria Math" panose="02040503050406030204" pitchFamily="18" charset="0"/>
                            </a:rPr>
                            <m:t>𝑘</m:t>
                          </m:r>
                          <m:sSubSup>
                            <m:sSubSupPr>
                              <m:ctrlPr>
                                <a:rPr lang="pt-BR" sz="2400" i="1">
                                  <a:solidFill>
                                    <a:schemeClr val="tx1"/>
                                  </a:solidFill>
                                  <a:highlight>
                                    <a:srgbClr val="FFFFFF"/>
                                  </a:highlight>
                                  <a:latin typeface="Cambria Math" panose="02040503050406030204" pitchFamily="18" charset="0"/>
                                </a:rPr>
                              </m:ctrlPr>
                            </m:sSubSupPr>
                            <m:e>
                              <m:r>
                                <a:rPr lang="pt-BR" sz="2400" i="1">
                                  <a:solidFill>
                                    <a:schemeClr val="tx1"/>
                                  </a:solidFill>
                                  <a:highlight>
                                    <a:srgbClr val="FFFFFF"/>
                                  </a:highlight>
                                  <a:latin typeface="Cambria Math" panose="02040503050406030204" pitchFamily="18" charset="0"/>
                                  <a:ea typeface="Cambria Math" panose="02040503050406030204" pitchFamily="18" charset="0"/>
                                </a:rPr>
                                <m:t>𝜎</m:t>
                              </m:r>
                            </m:e>
                            <m:sub>
                              <m:r>
                                <a:rPr lang="pt-BR" sz="2400" i="1">
                                  <a:solidFill>
                                    <a:schemeClr val="tx1"/>
                                  </a:solidFill>
                                  <a:highlight>
                                    <a:srgbClr val="FFFFFF"/>
                                  </a:highlight>
                                  <a:latin typeface="Cambria Math" panose="02040503050406030204" pitchFamily="18" charset="0"/>
                                </a:rPr>
                                <m:t>𝑘</m:t>
                              </m:r>
                            </m:sub>
                            <m:sup>
                              <m:r>
                                <a:rPr lang="pt-BR" sz="2400" i="1">
                                  <a:solidFill>
                                    <a:schemeClr val="tx1"/>
                                  </a:solidFill>
                                  <a:highlight>
                                    <a:srgbClr val="FFFFFF"/>
                                  </a:highlight>
                                  <a:latin typeface="Cambria Math" panose="02040503050406030204" pitchFamily="18" charset="0"/>
                                </a:rPr>
                                <m:t>2</m:t>
                              </m:r>
                            </m:sup>
                          </m:sSubSup>
                        </m:den>
                      </m:f>
                    </m:oMath>
                  </m:oMathPara>
                </a14:m>
                <a:endParaRPr lang="ar-AE" sz="2400" dirty="0">
                  <a:solidFill>
                    <a:srgbClr val="002060"/>
                  </a:solidFill>
                  <a:highlight>
                    <a:srgbClr val="FFFFFF"/>
                  </a:highlight>
                </a:endParaRPr>
              </a:p>
              <a:p>
                <a:pPr marL="88900" algn="ctr">
                  <a:buClr>
                    <a:srgbClr val="073763"/>
                  </a:buClr>
                  <a:buSzPts val="2200"/>
                </a:pPr>
                <a:endParaRPr lang="ar-AE" sz="2400" dirty="0">
                  <a:solidFill>
                    <a:srgbClr val="002060"/>
                  </a:solidFill>
                  <a:highlight>
                    <a:srgbClr val="FFFFFF"/>
                  </a:highlight>
                </a:endParaRPr>
              </a:p>
              <a:p>
                <a:pPr marL="88900" algn="ctr">
                  <a:buClr>
                    <a:srgbClr val="073763"/>
                  </a:buClr>
                  <a:buSzPts val="2200"/>
                </a:pPr>
                <a:endParaRPr lang="ar-AE" sz="2400" dirty="0">
                  <a:solidFill>
                    <a:srgbClr val="002060"/>
                  </a:solidFill>
                  <a:highlight>
                    <a:srgbClr val="FFFFFF"/>
                  </a:highlight>
                </a:endParaRPr>
              </a:p>
            </p:txBody>
          </p:sp>
        </mc:Choice>
        <mc:Fallback xmlns="">
          <p:sp>
            <p:nvSpPr>
              <p:cNvPr id="9" name="Google Shape;458;p49">
                <a:extLst>
                  <a:ext uri="{FF2B5EF4-FFF2-40B4-BE49-F238E27FC236}">
                    <a16:creationId xmlns:a16="http://schemas.microsoft.com/office/drawing/2014/main" id="{48D9683E-E429-927C-4AC3-06E13DF435C4}"/>
                  </a:ext>
                </a:extLst>
              </p:cNvPr>
              <p:cNvSpPr txBox="1">
                <a:spLocks noRot="1" noChangeAspect="1" noMove="1" noResize="1" noEditPoints="1" noAdjustHandles="1" noChangeArrowheads="1" noChangeShapeType="1" noTextEdit="1"/>
              </p:cNvSpPr>
              <p:nvPr/>
            </p:nvSpPr>
            <p:spPr>
              <a:xfrm>
                <a:off x="621563" y="1104775"/>
                <a:ext cx="7878300" cy="3621900"/>
              </a:xfrm>
              <a:prstGeom prst="rect">
                <a:avLst/>
              </a:prstGeom>
              <a:blipFill>
                <a:blip r:embed="rId2"/>
                <a:stretch>
                  <a:fillRect l="-697" r="-619"/>
                </a:stretch>
              </a:blipFill>
            </p:spPr>
            <p:txBody>
              <a:bodyPr/>
              <a:lstStyle/>
              <a:p>
                <a:r>
                  <a:rPr lang="pt-BR">
                    <a:noFill/>
                  </a:rPr>
                  <a:t> </a:t>
                </a:r>
              </a:p>
            </p:txBody>
          </p:sp>
        </mc:Fallback>
      </mc:AlternateContent>
    </p:spTree>
    <p:extLst>
      <p:ext uri="{BB962C8B-B14F-4D97-AF65-F5344CB8AC3E}">
        <p14:creationId xmlns:p14="http://schemas.microsoft.com/office/powerpoint/2010/main" val="1451475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885B618-8AF6-A4CE-0747-C594D6F82D24}"/>
              </a:ext>
            </a:extLst>
          </p:cNvPr>
          <p:cNvSpPr>
            <a:spLocks noGrp="1"/>
          </p:cNvSpPr>
          <p:nvPr>
            <p:ph type="title"/>
          </p:nvPr>
        </p:nvSpPr>
        <p:spPr/>
        <p:txBody>
          <a:bodyPr/>
          <a:lstStyle/>
          <a:p>
            <a:r>
              <a:rPr lang="pt-BR" dirty="0"/>
              <a:t>TEDA</a:t>
            </a:r>
          </a:p>
        </p:txBody>
      </p:sp>
      <mc:AlternateContent xmlns:mc="http://schemas.openxmlformats.org/markup-compatibility/2006">
        <mc:Choice xmlns:a14="http://schemas.microsoft.com/office/drawing/2010/main" Requires="a14">
          <p:sp>
            <p:nvSpPr>
              <p:cNvPr id="8" name="Google Shape;458;p49">
                <a:extLst>
                  <a:ext uri="{FF2B5EF4-FFF2-40B4-BE49-F238E27FC236}">
                    <a16:creationId xmlns:a16="http://schemas.microsoft.com/office/drawing/2014/main" id="{E819671E-D0DC-126A-200F-608E3F65C5BE}"/>
                  </a:ext>
                </a:extLst>
              </p:cNvPr>
              <p:cNvSpPr txBox="1">
                <a:spLocks/>
              </p:cNvSpPr>
              <p:nvPr/>
            </p:nvSpPr>
            <p:spPr>
              <a:xfrm>
                <a:off x="621563" y="1104775"/>
                <a:ext cx="7878300" cy="36219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buClr>
                    <a:srgbClr val="073763"/>
                  </a:buClr>
                  <a:buSzPts val="2200"/>
                </a:pPr>
                <a:r>
                  <a:rPr lang="en-US" sz="1800" dirty="0">
                    <a:solidFill>
                      <a:schemeClr val="tx1"/>
                    </a:solidFill>
                    <a:latin typeface="Lato"/>
                    <a:ea typeface="Lato"/>
                    <a:cs typeface="Lato"/>
                    <a:sym typeface="Lato"/>
                  </a:rPr>
                  <a:t>Finally, the normalized eccentricity (</a:t>
                </a:r>
                <a14:m>
                  <m:oMath xmlns:m="http://schemas.openxmlformats.org/officeDocument/2006/math">
                    <m:sSub>
                      <m:sSubPr>
                        <m:ctrlPr>
                          <a:rPr lang="ar-AE" sz="1800" i="1" smtClean="0">
                            <a:solidFill>
                              <a:schemeClr val="tx1"/>
                            </a:solidFill>
                            <a:highlight>
                              <a:srgbClr val="FFFFFF"/>
                            </a:highlight>
                            <a:latin typeface="Cambria Math" panose="02040503050406030204" pitchFamily="18" charset="0"/>
                          </a:rPr>
                        </m:ctrlPr>
                      </m:sSubPr>
                      <m:e>
                        <m:r>
                          <a:rPr lang="ar-AE" sz="1800" i="1" smtClean="0">
                            <a:solidFill>
                              <a:schemeClr val="tx1"/>
                            </a:solidFill>
                            <a:highlight>
                              <a:srgbClr val="FFFFFF"/>
                            </a:highlight>
                            <a:latin typeface="Cambria Math" panose="02040503050406030204" pitchFamily="18" charset="0"/>
                            <a:ea typeface="Cambria Math" panose="02040503050406030204" pitchFamily="18" charset="0"/>
                          </a:rPr>
                          <m:t>𝜁</m:t>
                        </m:r>
                      </m:e>
                      <m:sub>
                        <m:r>
                          <a:rPr lang="ar-AE" sz="1800" i="1" smtClean="0">
                            <a:solidFill>
                              <a:schemeClr val="tx1"/>
                            </a:solidFill>
                            <a:highlight>
                              <a:srgbClr val="FFFFFF"/>
                            </a:highlight>
                            <a:latin typeface="Cambria Math" panose="02040503050406030204" pitchFamily="18" charset="0"/>
                          </a:rPr>
                          <m:t>𝑘</m:t>
                        </m:r>
                      </m:sub>
                    </m:sSub>
                    <m:d>
                      <m:dPr>
                        <m:ctrlPr>
                          <a:rPr lang="ar-AE" sz="1800" i="1" smtClean="0">
                            <a:solidFill>
                              <a:schemeClr val="tx1"/>
                            </a:solidFill>
                            <a:highlight>
                              <a:srgbClr val="FFFFFF"/>
                            </a:highlight>
                            <a:latin typeface="Cambria Math" panose="02040503050406030204" pitchFamily="18" charset="0"/>
                          </a:rPr>
                        </m:ctrlPr>
                      </m:dPr>
                      <m:e>
                        <m:r>
                          <a:rPr lang="ar-AE" sz="1800" i="1" smtClean="0">
                            <a:solidFill>
                              <a:schemeClr val="tx1"/>
                            </a:solidFill>
                            <a:highlight>
                              <a:srgbClr val="FFFFFF"/>
                            </a:highlight>
                            <a:latin typeface="Cambria Math" panose="02040503050406030204" pitchFamily="18" charset="0"/>
                          </a:rPr>
                          <m:t>𝑥</m:t>
                        </m:r>
                      </m:e>
                    </m:d>
                  </m:oMath>
                </a14:m>
                <a:r>
                  <a:rPr lang="en-US" sz="1800" dirty="0">
                    <a:solidFill>
                      <a:schemeClr val="tx1"/>
                    </a:solidFill>
                    <a:latin typeface="Lato"/>
                    <a:ea typeface="Lato"/>
                    <a:cs typeface="Lato"/>
                    <a:sym typeface="Lato"/>
                  </a:rPr>
                  <a:t>) and normalized typicality (</a:t>
                </a:r>
                <a14:m>
                  <m:oMath xmlns:m="http://schemas.openxmlformats.org/officeDocument/2006/math">
                    <m:sSub>
                      <m:sSubPr>
                        <m:ctrlPr>
                          <a:rPr lang="ar-AE" sz="1800" i="1">
                            <a:solidFill>
                              <a:schemeClr val="tx1"/>
                            </a:solidFill>
                            <a:highlight>
                              <a:srgbClr val="FFFFFF"/>
                            </a:highlight>
                            <a:latin typeface="Cambria Math" panose="02040503050406030204" pitchFamily="18" charset="0"/>
                          </a:rPr>
                        </m:ctrlPr>
                      </m:sSubPr>
                      <m:e>
                        <m:r>
                          <a:rPr lang="pt-BR" sz="1800" i="1">
                            <a:solidFill>
                              <a:schemeClr val="tx1"/>
                            </a:solidFill>
                            <a:highlight>
                              <a:srgbClr val="FFFFFF"/>
                            </a:highlight>
                            <a:latin typeface="Cambria Math" panose="02040503050406030204" pitchFamily="18" charset="0"/>
                          </a:rPr>
                          <m:t>𝑡</m:t>
                        </m:r>
                      </m:e>
                      <m:sub>
                        <m:r>
                          <a:rPr lang="ar-AE" sz="1800" i="1">
                            <a:solidFill>
                              <a:schemeClr val="tx1"/>
                            </a:solidFill>
                            <a:highlight>
                              <a:srgbClr val="FFFFFF"/>
                            </a:highlight>
                            <a:latin typeface="Cambria Math" panose="02040503050406030204" pitchFamily="18" charset="0"/>
                          </a:rPr>
                          <m:t>𝑘</m:t>
                        </m:r>
                      </m:sub>
                    </m:sSub>
                    <m:d>
                      <m:dPr>
                        <m:ctrlPr>
                          <a:rPr lang="ar-AE" sz="1800" i="1">
                            <a:solidFill>
                              <a:schemeClr val="tx1"/>
                            </a:solidFill>
                            <a:highlight>
                              <a:srgbClr val="FFFFFF"/>
                            </a:highlight>
                            <a:latin typeface="Cambria Math" panose="02040503050406030204" pitchFamily="18" charset="0"/>
                          </a:rPr>
                        </m:ctrlPr>
                      </m:dPr>
                      <m:e>
                        <m:r>
                          <a:rPr lang="ar-AE" sz="1800" i="1">
                            <a:solidFill>
                              <a:schemeClr val="tx1"/>
                            </a:solidFill>
                            <a:highlight>
                              <a:srgbClr val="FFFFFF"/>
                            </a:highlight>
                            <a:latin typeface="Cambria Math" panose="02040503050406030204" pitchFamily="18" charset="0"/>
                          </a:rPr>
                          <m:t>𝑥</m:t>
                        </m:r>
                      </m:e>
                    </m:d>
                  </m:oMath>
                </a14:m>
                <a:r>
                  <a:rPr lang="en-US" sz="1800" dirty="0">
                    <a:solidFill>
                      <a:schemeClr val="tx1"/>
                    </a:solidFill>
                    <a:latin typeface="Lato"/>
                    <a:ea typeface="Lato"/>
                    <a:cs typeface="Lato"/>
                    <a:sym typeface="Lato"/>
                  </a:rPr>
                  <a:t>) are given</a:t>
                </a:r>
                <a:r>
                  <a:rPr lang="en-US" sz="1800" dirty="0">
                    <a:solidFill>
                      <a:schemeClr val="tx1"/>
                    </a:solidFill>
                    <a:highlight>
                      <a:srgbClr val="FFFFFF"/>
                    </a:highlight>
                    <a:latin typeface="Lato"/>
                    <a:ea typeface="Lato"/>
                    <a:cs typeface="Lato"/>
                    <a:sym typeface="Lato"/>
                  </a:rPr>
                  <a:t>:</a:t>
                </a:r>
                <a:endParaRPr lang="en-US" sz="1500" dirty="0">
                  <a:solidFill>
                    <a:schemeClr val="tx1"/>
                  </a:solidFill>
                  <a:highlight>
                    <a:srgbClr val="FFFFFF"/>
                  </a:highlight>
                </a:endParaRPr>
              </a:p>
              <a:p>
                <a:pPr marL="88900" algn="ctr">
                  <a:buClr>
                    <a:srgbClr val="073763"/>
                  </a:buClr>
                  <a:buSzPts val="2200"/>
                </a:pPr>
                <a:endParaRPr lang="pt-BR" sz="2400" i="1" dirty="0">
                  <a:solidFill>
                    <a:schemeClr val="tx1"/>
                  </a:solidFill>
                  <a:highlight>
                    <a:srgbClr val="FFFFFF"/>
                  </a:highlight>
                  <a:latin typeface="Cambria Math" panose="02040503050406030204" pitchFamily="18" charset="0"/>
                </a:endParaRPr>
              </a:p>
              <a:p>
                <a:pPr marL="88900" algn="ctr">
                  <a:buClr>
                    <a:srgbClr val="073763"/>
                  </a:buClr>
                  <a:buSzPts val="2200"/>
                </a:pPr>
                <a14:m>
                  <m:oMathPara xmlns:m="http://schemas.openxmlformats.org/officeDocument/2006/math">
                    <m:oMathParaPr>
                      <m:jc m:val="centerGroup"/>
                    </m:oMathParaPr>
                    <m:oMath xmlns:m="http://schemas.openxmlformats.org/officeDocument/2006/math">
                      <m:sSub>
                        <m:sSubPr>
                          <m:ctrlPr>
                            <a:rPr lang="ar-AE" sz="2400" i="1" smtClean="0">
                              <a:solidFill>
                                <a:schemeClr val="tx1"/>
                              </a:solidFill>
                              <a:highlight>
                                <a:srgbClr val="FFFFFF"/>
                              </a:highlight>
                              <a:latin typeface="Cambria Math" panose="02040503050406030204" pitchFamily="18" charset="0"/>
                            </a:rPr>
                          </m:ctrlPr>
                        </m:sSubPr>
                        <m:e>
                          <m:r>
                            <a:rPr lang="ar-AE" sz="2400" i="1" smtClean="0">
                              <a:solidFill>
                                <a:schemeClr val="tx1"/>
                              </a:solidFill>
                              <a:highlight>
                                <a:srgbClr val="FFFFFF"/>
                              </a:highlight>
                              <a:latin typeface="Cambria Math" panose="02040503050406030204" pitchFamily="18" charset="0"/>
                              <a:ea typeface="Cambria Math" panose="02040503050406030204" pitchFamily="18" charset="0"/>
                            </a:rPr>
                            <m:t>𝜁</m:t>
                          </m:r>
                        </m:e>
                        <m:sub>
                          <m:r>
                            <a:rPr lang="ar-AE" sz="2400" i="1" smtClean="0">
                              <a:solidFill>
                                <a:schemeClr val="tx1"/>
                              </a:solidFill>
                              <a:highlight>
                                <a:srgbClr val="FFFFFF"/>
                              </a:highlight>
                              <a:latin typeface="Cambria Math" panose="02040503050406030204" pitchFamily="18" charset="0"/>
                            </a:rPr>
                            <m:t>𝑘</m:t>
                          </m:r>
                        </m:sub>
                      </m:sSub>
                      <m:d>
                        <m:dPr>
                          <m:ctrlPr>
                            <a:rPr lang="ar-AE" sz="2400" i="1" smtClean="0">
                              <a:solidFill>
                                <a:schemeClr val="tx1"/>
                              </a:solidFill>
                              <a:highlight>
                                <a:srgbClr val="FFFFFF"/>
                              </a:highlight>
                              <a:latin typeface="Cambria Math" panose="02040503050406030204" pitchFamily="18" charset="0"/>
                            </a:rPr>
                          </m:ctrlPr>
                        </m:dPr>
                        <m:e>
                          <m:r>
                            <a:rPr lang="ar-AE" sz="2400" i="1" smtClean="0">
                              <a:solidFill>
                                <a:schemeClr val="tx1"/>
                              </a:solidFill>
                              <a:highlight>
                                <a:srgbClr val="FFFFFF"/>
                              </a:highlight>
                              <a:latin typeface="Cambria Math" panose="02040503050406030204" pitchFamily="18" charset="0"/>
                            </a:rPr>
                            <m:t>𝑥</m:t>
                          </m:r>
                        </m:e>
                      </m:d>
                      <m:r>
                        <a:rPr lang="pt-BR" sz="2400" i="1" smtClean="0">
                          <a:solidFill>
                            <a:schemeClr val="tx1"/>
                          </a:solidFill>
                          <a:highlight>
                            <a:srgbClr val="FFFFFF"/>
                          </a:highlight>
                          <a:latin typeface="Cambria Math" panose="02040503050406030204" pitchFamily="18" charset="0"/>
                        </a:rPr>
                        <m:t>=</m:t>
                      </m:r>
                      <m:f>
                        <m:fPr>
                          <m:ctrlPr>
                            <a:rPr lang="ar-AE" sz="2400" i="1" smtClean="0">
                              <a:solidFill>
                                <a:schemeClr val="tx1"/>
                              </a:solidFill>
                              <a:highlight>
                                <a:srgbClr val="FFFFFF"/>
                              </a:highlight>
                              <a:latin typeface="Cambria Math" panose="02040503050406030204" pitchFamily="18" charset="0"/>
                            </a:rPr>
                          </m:ctrlPr>
                        </m:fPr>
                        <m:num>
                          <m:sSub>
                            <m:sSubPr>
                              <m:ctrlPr>
                                <a:rPr lang="pt-BR" sz="2400" i="1">
                                  <a:solidFill>
                                    <a:schemeClr val="tx1"/>
                                  </a:solidFill>
                                  <a:highlight>
                                    <a:srgbClr val="FFFFFF"/>
                                  </a:highlight>
                                  <a:latin typeface="Cambria Math" panose="02040503050406030204" pitchFamily="18" charset="0"/>
                                </a:rPr>
                              </m:ctrlPr>
                            </m:sSubPr>
                            <m:e>
                              <m:r>
                                <a:rPr lang="pt-BR" sz="2400" i="1">
                                  <a:solidFill>
                                    <a:schemeClr val="tx1"/>
                                  </a:solidFill>
                                  <a:highlight>
                                    <a:srgbClr val="FFFFFF"/>
                                  </a:highlight>
                                  <a:latin typeface="Cambria Math" panose="02040503050406030204" pitchFamily="18" charset="0"/>
                                  <a:ea typeface="Cambria Math" panose="02040503050406030204" pitchFamily="18" charset="0"/>
                                </a:rPr>
                                <m:t>𝜉</m:t>
                              </m:r>
                            </m:e>
                            <m:sub>
                              <m:r>
                                <a:rPr lang="pt-BR" sz="2400" i="1">
                                  <a:solidFill>
                                    <a:schemeClr val="tx1"/>
                                  </a:solidFill>
                                  <a:highlight>
                                    <a:srgbClr val="FFFFFF"/>
                                  </a:highlight>
                                  <a:latin typeface="Cambria Math" panose="02040503050406030204" pitchFamily="18" charset="0"/>
                                </a:rPr>
                                <m:t>𝑘</m:t>
                              </m:r>
                            </m:sub>
                          </m:sSub>
                          <m:d>
                            <m:dPr>
                              <m:ctrlPr>
                                <a:rPr lang="pt-BR" sz="2400" i="1">
                                  <a:solidFill>
                                    <a:schemeClr val="tx1"/>
                                  </a:solidFill>
                                  <a:highlight>
                                    <a:srgbClr val="FFFFFF"/>
                                  </a:highlight>
                                  <a:latin typeface="Cambria Math" panose="02040503050406030204" pitchFamily="18" charset="0"/>
                                </a:rPr>
                              </m:ctrlPr>
                            </m:dPr>
                            <m:e>
                              <m:r>
                                <a:rPr lang="pt-BR" sz="2400" i="1">
                                  <a:solidFill>
                                    <a:schemeClr val="tx1"/>
                                  </a:solidFill>
                                  <a:highlight>
                                    <a:srgbClr val="FFFFFF"/>
                                  </a:highlight>
                                  <a:latin typeface="Cambria Math" panose="02040503050406030204" pitchFamily="18" charset="0"/>
                                </a:rPr>
                                <m:t>𝑥</m:t>
                              </m:r>
                            </m:e>
                          </m:d>
                        </m:num>
                        <m:den>
                          <m:r>
                            <a:rPr lang="pt-BR" sz="2400" i="1" smtClean="0">
                              <a:solidFill>
                                <a:schemeClr val="tx1"/>
                              </a:solidFill>
                              <a:highlight>
                                <a:srgbClr val="FFFFFF"/>
                              </a:highlight>
                              <a:latin typeface="Cambria Math" panose="02040503050406030204" pitchFamily="18" charset="0"/>
                            </a:rPr>
                            <m:t>2</m:t>
                          </m:r>
                        </m:den>
                      </m:f>
                      <m:r>
                        <a:rPr lang="pt-BR" sz="2400" smtClean="0">
                          <a:solidFill>
                            <a:schemeClr val="tx1"/>
                          </a:solidFill>
                          <a:highlight>
                            <a:srgbClr val="FFFFFF"/>
                          </a:highlight>
                          <a:latin typeface="Cambria Math" panose="02040503050406030204" pitchFamily="18" charset="0"/>
                        </a:rPr>
                        <m:t>, </m:t>
                      </m:r>
                      <m:nary>
                        <m:naryPr>
                          <m:chr m:val="∑"/>
                          <m:ctrlPr>
                            <a:rPr lang="pt-BR" sz="2400" i="1" smtClean="0">
                              <a:solidFill>
                                <a:schemeClr val="tx1"/>
                              </a:solidFill>
                              <a:highlight>
                                <a:srgbClr val="FFFFFF"/>
                              </a:highlight>
                              <a:latin typeface="Cambria Math" panose="02040503050406030204" pitchFamily="18" charset="0"/>
                            </a:rPr>
                          </m:ctrlPr>
                        </m:naryPr>
                        <m:sub>
                          <m:r>
                            <m:rPr>
                              <m:brk m:alnAt="23"/>
                            </m:rPr>
                            <a:rPr lang="pt-BR" sz="2400" i="1" smtClean="0">
                              <a:solidFill>
                                <a:schemeClr val="tx1"/>
                              </a:solidFill>
                              <a:highlight>
                                <a:srgbClr val="FFFFFF"/>
                              </a:highlight>
                              <a:latin typeface="Cambria Math" panose="02040503050406030204" pitchFamily="18" charset="0"/>
                            </a:rPr>
                            <m:t>𝑖</m:t>
                          </m:r>
                          <m:r>
                            <a:rPr lang="pt-BR" sz="2400" i="1" smtClean="0">
                              <a:solidFill>
                                <a:schemeClr val="tx1"/>
                              </a:solidFill>
                              <a:highlight>
                                <a:srgbClr val="FFFFFF"/>
                              </a:highlight>
                              <a:latin typeface="Cambria Math" panose="02040503050406030204" pitchFamily="18" charset="0"/>
                            </a:rPr>
                            <m:t>=</m:t>
                          </m:r>
                          <m:r>
                            <m:rPr>
                              <m:brk m:alnAt="23"/>
                            </m:rPr>
                            <a:rPr lang="pt-BR" sz="2400" i="1" smtClean="0">
                              <a:solidFill>
                                <a:schemeClr val="tx1"/>
                              </a:solidFill>
                              <a:highlight>
                                <a:srgbClr val="FFFFFF"/>
                              </a:highlight>
                              <a:latin typeface="Cambria Math" panose="02040503050406030204" pitchFamily="18" charset="0"/>
                            </a:rPr>
                            <m:t>1</m:t>
                          </m:r>
                        </m:sub>
                        <m:sup>
                          <m:r>
                            <a:rPr lang="pt-BR" sz="2400" i="1" smtClean="0">
                              <a:solidFill>
                                <a:schemeClr val="tx1"/>
                              </a:solidFill>
                              <a:highlight>
                                <a:srgbClr val="FFFFFF"/>
                              </a:highlight>
                              <a:latin typeface="Cambria Math" panose="02040503050406030204" pitchFamily="18" charset="0"/>
                            </a:rPr>
                            <m:t>𝑘</m:t>
                          </m:r>
                        </m:sup>
                        <m:e>
                          <m:sSub>
                            <m:sSubPr>
                              <m:ctrlPr>
                                <a:rPr lang="ar-AE" sz="2400" i="1">
                                  <a:solidFill>
                                    <a:schemeClr val="tx1"/>
                                  </a:solidFill>
                                  <a:highlight>
                                    <a:srgbClr val="FFFFFF"/>
                                  </a:highlight>
                                  <a:latin typeface="Cambria Math" panose="02040503050406030204" pitchFamily="18" charset="0"/>
                                </a:rPr>
                              </m:ctrlPr>
                            </m:sSubPr>
                            <m:e>
                              <m:r>
                                <a:rPr lang="ar-AE" sz="2400" i="1">
                                  <a:solidFill>
                                    <a:schemeClr val="tx1"/>
                                  </a:solidFill>
                                  <a:highlight>
                                    <a:srgbClr val="FFFFFF"/>
                                  </a:highlight>
                                  <a:latin typeface="Cambria Math" panose="02040503050406030204" pitchFamily="18" charset="0"/>
                                  <a:ea typeface="Cambria Math" panose="02040503050406030204" pitchFamily="18" charset="0"/>
                                </a:rPr>
                                <m:t>𝜁</m:t>
                              </m:r>
                            </m:e>
                            <m:sub>
                              <m:r>
                                <a:rPr lang="pt-BR" sz="2400" i="1" smtClean="0">
                                  <a:solidFill>
                                    <a:schemeClr val="tx1"/>
                                  </a:solidFill>
                                  <a:highlight>
                                    <a:srgbClr val="FFFFFF"/>
                                  </a:highlight>
                                  <a:latin typeface="Cambria Math" panose="02040503050406030204" pitchFamily="18" charset="0"/>
                                  <a:ea typeface="Cambria Math" panose="02040503050406030204" pitchFamily="18" charset="0"/>
                                </a:rPr>
                                <m:t>𝑖</m:t>
                              </m:r>
                            </m:sub>
                          </m:sSub>
                          <m:d>
                            <m:dPr>
                              <m:ctrlPr>
                                <a:rPr lang="ar-AE" sz="2400" i="1">
                                  <a:solidFill>
                                    <a:schemeClr val="tx1"/>
                                  </a:solidFill>
                                  <a:highlight>
                                    <a:srgbClr val="FFFFFF"/>
                                  </a:highlight>
                                  <a:latin typeface="Cambria Math" panose="02040503050406030204" pitchFamily="18" charset="0"/>
                                </a:rPr>
                              </m:ctrlPr>
                            </m:dPr>
                            <m:e>
                              <m:r>
                                <a:rPr lang="ar-AE" sz="2400" i="1">
                                  <a:solidFill>
                                    <a:schemeClr val="tx1"/>
                                  </a:solidFill>
                                  <a:highlight>
                                    <a:srgbClr val="FFFFFF"/>
                                  </a:highlight>
                                  <a:latin typeface="Cambria Math" panose="02040503050406030204" pitchFamily="18" charset="0"/>
                                </a:rPr>
                                <m:t>𝑥</m:t>
                              </m:r>
                            </m:e>
                          </m:d>
                          <m:r>
                            <a:rPr lang="pt-BR" sz="2400" i="1" smtClean="0">
                              <a:solidFill>
                                <a:schemeClr val="tx1"/>
                              </a:solidFill>
                              <a:highlight>
                                <a:srgbClr val="FFFFFF"/>
                              </a:highlight>
                              <a:latin typeface="Cambria Math" panose="02040503050406030204" pitchFamily="18" charset="0"/>
                            </a:rPr>
                            <m:t>=</m:t>
                          </m:r>
                          <m:r>
                            <a:rPr lang="pt-BR" sz="2400" i="1" smtClean="0">
                              <a:solidFill>
                                <a:schemeClr val="tx1"/>
                              </a:solidFill>
                              <a:highlight>
                                <a:srgbClr val="FFFFFF"/>
                              </a:highlight>
                              <a:latin typeface="Cambria Math" panose="02040503050406030204" pitchFamily="18" charset="0"/>
                            </a:rPr>
                            <m:t>1</m:t>
                          </m:r>
                          <m:r>
                            <a:rPr lang="pt-BR" sz="2400" i="1" smtClean="0">
                              <a:solidFill>
                                <a:schemeClr val="tx1"/>
                              </a:solidFill>
                              <a:highlight>
                                <a:srgbClr val="FFFFFF"/>
                              </a:highlight>
                              <a:latin typeface="Cambria Math" panose="02040503050406030204" pitchFamily="18" charset="0"/>
                            </a:rPr>
                            <m:t>, </m:t>
                          </m:r>
                          <m:r>
                            <a:rPr lang="pt-BR" sz="2400" i="1" smtClean="0">
                              <a:solidFill>
                                <a:schemeClr val="tx1"/>
                              </a:solidFill>
                              <a:highlight>
                                <a:srgbClr val="FFFFFF"/>
                              </a:highlight>
                              <a:latin typeface="Cambria Math" panose="02040503050406030204" pitchFamily="18" charset="0"/>
                            </a:rPr>
                            <m:t>𝑘</m:t>
                          </m:r>
                          <m:r>
                            <a:rPr lang="pt-BR" sz="2400" i="1" smtClean="0">
                              <a:solidFill>
                                <a:schemeClr val="tx1"/>
                              </a:solidFill>
                              <a:highlight>
                                <a:srgbClr val="FFFFFF"/>
                              </a:highlight>
                              <a:latin typeface="Cambria Math" panose="02040503050406030204" pitchFamily="18" charset="0"/>
                              <a:ea typeface="Cambria Math" panose="02040503050406030204" pitchFamily="18" charset="0"/>
                            </a:rPr>
                            <m:t>≥</m:t>
                          </m:r>
                          <m:r>
                            <a:rPr lang="pt-BR" sz="2400" i="1" smtClean="0">
                              <a:solidFill>
                                <a:schemeClr val="tx1"/>
                              </a:solidFill>
                              <a:highlight>
                                <a:srgbClr val="FFFFFF"/>
                              </a:highlight>
                              <a:latin typeface="Cambria Math" panose="02040503050406030204" pitchFamily="18" charset="0"/>
                              <a:ea typeface="Cambria Math" panose="02040503050406030204" pitchFamily="18" charset="0"/>
                            </a:rPr>
                            <m:t>2</m:t>
                          </m:r>
                        </m:e>
                      </m:nary>
                    </m:oMath>
                  </m:oMathPara>
                </a14:m>
                <a:endParaRPr lang="ar-AE" sz="2400" dirty="0">
                  <a:solidFill>
                    <a:schemeClr val="tx1"/>
                  </a:solidFill>
                  <a:highlight>
                    <a:srgbClr val="FFFFFF"/>
                  </a:highlight>
                </a:endParaRPr>
              </a:p>
              <a:p>
                <a:pPr marL="88900" algn="ctr">
                  <a:buClr>
                    <a:srgbClr val="073763"/>
                  </a:buClr>
                  <a:buSzPts val="2200"/>
                </a:pPr>
                <a:endParaRPr lang="ar-AE" sz="2400" dirty="0">
                  <a:solidFill>
                    <a:schemeClr val="tx1"/>
                  </a:solidFill>
                  <a:highlight>
                    <a:srgbClr val="FFFFFF"/>
                  </a:highlight>
                </a:endParaRPr>
              </a:p>
              <a:p>
                <a:pPr marL="88900" algn="ctr">
                  <a:buClr>
                    <a:srgbClr val="073763"/>
                  </a:buClr>
                  <a:buSzPts val="2200"/>
                </a:pPr>
                <a14:m>
                  <m:oMathPara xmlns:m="http://schemas.openxmlformats.org/officeDocument/2006/math">
                    <m:oMathParaPr>
                      <m:jc m:val="centerGroup"/>
                    </m:oMathParaPr>
                    <m:oMath xmlns:m="http://schemas.openxmlformats.org/officeDocument/2006/math">
                      <m:sSub>
                        <m:sSubPr>
                          <m:ctrlPr>
                            <a:rPr lang="ar-AE" sz="2400" i="1" smtClean="0">
                              <a:solidFill>
                                <a:schemeClr val="tx1"/>
                              </a:solidFill>
                              <a:highlight>
                                <a:srgbClr val="FFFFFF"/>
                              </a:highlight>
                              <a:latin typeface="Cambria Math" panose="02040503050406030204" pitchFamily="18" charset="0"/>
                            </a:rPr>
                          </m:ctrlPr>
                        </m:sSubPr>
                        <m:e>
                          <m:r>
                            <a:rPr lang="pt-BR" sz="2400" i="1" smtClean="0">
                              <a:solidFill>
                                <a:schemeClr val="tx1"/>
                              </a:solidFill>
                              <a:highlight>
                                <a:srgbClr val="FFFFFF"/>
                              </a:highlight>
                              <a:latin typeface="Cambria Math" panose="02040503050406030204" pitchFamily="18" charset="0"/>
                            </a:rPr>
                            <m:t>𝑡</m:t>
                          </m:r>
                        </m:e>
                        <m:sub>
                          <m:r>
                            <a:rPr lang="ar-AE" sz="2400" i="1" smtClean="0">
                              <a:solidFill>
                                <a:schemeClr val="tx1"/>
                              </a:solidFill>
                              <a:highlight>
                                <a:srgbClr val="FFFFFF"/>
                              </a:highlight>
                              <a:latin typeface="Cambria Math" panose="02040503050406030204" pitchFamily="18" charset="0"/>
                            </a:rPr>
                            <m:t>𝑘</m:t>
                          </m:r>
                        </m:sub>
                      </m:sSub>
                      <m:d>
                        <m:dPr>
                          <m:ctrlPr>
                            <a:rPr lang="ar-AE" sz="2400" i="1" smtClean="0">
                              <a:solidFill>
                                <a:schemeClr val="tx1"/>
                              </a:solidFill>
                              <a:highlight>
                                <a:srgbClr val="FFFFFF"/>
                              </a:highlight>
                              <a:latin typeface="Cambria Math" panose="02040503050406030204" pitchFamily="18" charset="0"/>
                            </a:rPr>
                          </m:ctrlPr>
                        </m:dPr>
                        <m:e>
                          <m:r>
                            <a:rPr lang="ar-AE" sz="2400" i="1" smtClean="0">
                              <a:solidFill>
                                <a:schemeClr val="tx1"/>
                              </a:solidFill>
                              <a:highlight>
                                <a:srgbClr val="FFFFFF"/>
                              </a:highlight>
                              <a:latin typeface="Cambria Math" panose="02040503050406030204" pitchFamily="18" charset="0"/>
                            </a:rPr>
                            <m:t>𝑥</m:t>
                          </m:r>
                        </m:e>
                      </m:d>
                      <m:r>
                        <a:rPr lang="pt-BR" sz="2400" i="1" smtClean="0">
                          <a:solidFill>
                            <a:schemeClr val="tx1"/>
                          </a:solidFill>
                          <a:highlight>
                            <a:srgbClr val="FFFFFF"/>
                          </a:highlight>
                          <a:latin typeface="Cambria Math" panose="02040503050406030204" pitchFamily="18" charset="0"/>
                        </a:rPr>
                        <m:t>=</m:t>
                      </m:r>
                      <m:f>
                        <m:fPr>
                          <m:ctrlPr>
                            <a:rPr lang="ar-AE" sz="2400" i="1" smtClean="0">
                              <a:solidFill>
                                <a:schemeClr val="tx1"/>
                              </a:solidFill>
                              <a:highlight>
                                <a:srgbClr val="FFFFFF"/>
                              </a:highlight>
                              <a:latin typeface="Cambria Math" panose="02040503050406030204" pitchFamily="18" charset="0"/>
                            </a:rPr>
                          </m:ctrlPr>
                        </m:fPr>
                        <m:num>
                          <m:sSub>
                            <m:sSubPr>
                              <m:ctrlPr>
                                <a:rPr lang="pt-BR" sz="2400" i="1">
                                  <a:solidFill>
                                    <a:schemeClr val="tx1"/>
                                  </a:solidFill>
                                  <a:highlight>
                                    <a:srgbClr val="FFFFFF"/>
                                  </a:highlight>
                                  <a:latin typeface="Cambria Math" panose="02040503050406030204" pitchFamily="18" charset="0"/>
                                </a:rPr>
                              </m:ctrlPr>
                            </m:sSubPr>
                            <m:e>
                              <m:r>
                                <a:rPr lang="pt-BR" sz="2400" i="1" smtClean="0">
                                  <a:solidFill>
                                    <a:schemeClr val="tx1"/>
                                  </a:solidFill>
                                  <a:highlight>
                                    <a:srgbClr val="FFFFFF"/>
                                  </a:highlight>
                                  <a:latin typeface="Cambria Math" panose="02040503050406030204" pitchFamily="18" charset="0"/>
                                  <a:ea typeface="Cambria Math" panose="02040503050406030204" pitchFamily="18" charset="0"/>
                                </a:rPr>
                                <m:t>𝜏</m:t>
                              </m:r>
                            </m:e>
                            <m:sub>
                              <m:r>
                                <a:rPr lang="pt-BR" sz="2400" i="1">
                                  <a:solidFill>
                                    <a:schemeClr val="tx1"/>
                                  </a:solidFill>
                                  <a:highlight>
                                    <a:srgbClr val="FFFFFF"/>
                                  </a:highlight>
                                  <a:latin typeface="Cambria Math" panose="02040503050406030204" pitchFamily="18" charset="0"/>
                                </a:rPr>
                                <m:t>𝑘</m:t>
                              </m:r>
                            </m:sub>
                          </m:sSub>
                          <m:d>
                            <m:dPr>
                              <m:ctrlPr>
                                <a:rPr lang="pt-BR" sz="2400" i="1">
                                  <a:solidFill>
                                    <a:schemeClr val="tx1"/>
                                  </a:solidFill>
                                  <a:highlight>
                                    <a:srgbClr val="FFFFFF"/>
                                  </a:highlight>
                                  <a:latin typeface="Cambria Math" panose="02040503050406030204" pitchFamily="18" charset="0"/>
                                </a:rPr>
                              </m:ctrlPr>
                            </m:dPr>
                            <m:e>
                              <m:r>
                                <a:rPr lang="pt-BR" sz="2400" i="1">
                                  <a:solidFill>
                                    <a:schemeClr val="tx1"/>
                                  </a:solidFill>
                                  <a:highlight>
                                    <a:srgbClr val="FFFFFF"/>
                                  </a:highlight>
                                  <a:latin typeface="Cambria Math" panose="02040503050406030204" pitchFamily="18" charset="0"/>
                                </a:rPr>
                                <m:t>𝑥</m:t>
                              </m:r>
                            </m:e>
                          </m:d>
                        </m:num>
                        <m:den>
                          <m:r>
                            <a:rPr lang="pt-BR" sz="2400" b="0" i="1" smtClean="0">
                              <a:solidFill>
                                <a:schemeClr val="tx1"/>
                              </a:solidFill>
                              <a:highlight>
                                <a:srgbClr val="FFFFFF"/>
                              </a:highlight>
                              <a:latin typeface="Cambria Math" panose="02040503050406030204" pitchFamily="18" charset="0"/>
                            </a:rPr>
                            <m:t>𝑘</m:t>
                          </m:r>
                          <m:r>
                            <a:rPr lang="pt-BR" sz="2400" b="0" i="1" smtClean="0">
                              <a:solidFill>
                                <a:schemeClr val="tx1"/>
                              </a:solidFill>
                              <a:highlight>
                                <a:srgbClr val="FFFFFF"/>
                              </a:highlight>
                              <a:latin typeface="Cambria Math" panose="02040503050406030204" pitchFamily="18" charset="0"/>
                            </a:rPr>
                            <m:t>−</m:t>
                          </m:r>
                          <m:r>
                            <a:rPr lang="pt-BR" sz="2400" i="1" smtClean="0">
                              <a:solidFill>
                                <a:schemeClr val="tx1"/>
                              </a:solidFill>
                              <a:highlight>
                                <a:srgbClr val="FFFFFF"/>
                              </a:highlight>
                              <a:latin typeface="Cambria Math" panose="02040503050406030204" pitchFamily="18" charset="0"/>
                            </a:rPr>
                            <m:t>2</m:t>
                          </m:r>
                        </m:den>
                      </m:f>
                      <m:r>
                        <a:rPr lang="pt-BR" sz="2400" smtClean="0">
                          <a:solidFill>
                            <a:schemeClr val="tx1"/>
                          </a:solidFill>
                          <a:highlight>
                            <a:srgbClr val="FFFFFF"/>
                          </a:highlight>
                          <a:latin typeface="Cambria Math" panose="02040503050406030204" pitchFamily="18" charset="0"/>
                        </a:rPr>
                        <m:t>, </m:t>
                      </m:r>
                      <m:nary>
                        <m:naryPr>
                          <m:chr m:val="∑"/>
                          <m:ctrlPr>
                            <a:rPr lang="pt-BR" sz="2400" i="1" smtClean="0">
                              <a:solidFill>
                                <a:schemeClr val="tx1"/>
                              </a:solidFill>
                              <a:highlight>
                                <a:srgbClr val="FFFFFF"/>
                              </a:highlight>
                              <a:latin typeface="Cambria Math" panose="02040503050406030204" pitchFamily="18" charset="0"/>
                            </a:rPr>
                          </m:ctrlPr>
                        </m:naryPr>
                        <m:sub>
                          <m:r>
                            <m:rPr>
                              <m:brk m:alnAt="23"/>
                            </m:rPr>
                            <a:rPr lang="pt-BR" sz="2400" i="1" smtClean="0">
                              <a:solidFill>
                                <a:schemeClr val="tx1"/>
                              </a:solidFill>
                              <a:highlight>
                                <a:srgbClr val="FFFFFF"/>
                              </a:highlight>
                              <a:latin typeface="Cambria Math" panose="02040503050406030204" pitchFamily="18" charset="0"/>
                            </a:rPr>
                            <m:t>𝑖</m:t>
                          </m:r>
                          <m:r>
                            <a:rPr lang="pt-BR" sz="2400" i="1" smtClean="0">
                              <a:solidFill>
                                <a:schemeClr val="tx1"/>
                              </a:solidFill>
                              <a:highlight>
                                <a:srgbClr val="FFFFFF"/>
                              </a:highlight>
                              <a:latin typeface="Cambria Math" panose="02040503050406030204" pitchFamily="18" charset="0"/>
                            </a:rPr>
                            <m:t>=</m:t>
                          </m:r>
                          <m:r>
                            <m:rPr>
                              <m:brk m:alnAt="23"/>
                            </m:rPr>
                            <a:rPr lang="pt-BR" sz="2400" i="1" smtClean="0">
                              <a:solidFill>
                                <a:schemeClr val="tx1"/>
                              </a:solidFill>
                              <a:highlight>
                                <a:srgbClr val="FFFFFF"/>
                              </a:highlight>
                              <a:latin typeface="Cambria Math" panose="02040503050406030204" pitchFamily="18" charset="0"/>
                            </a:rPr>
                            <m:t>1</m:t>
                          </m:r>
                        </m:sub>
                        <m:sup>
                          <m:r>
                            <a:rPr lang="pt-BR" sz="2400" i="1" smtClean="0">
                              <a:solidFill>
                                <a:schemeClr val="tx1"/>
                              </a:solidFill>
                              <a:highlight>
                                <a:srgbClr val="FFFFFF"/>
                              </a:highlight>
                              <a:latin typeface="Cambria Math" panose="02040503050406030204" pitchFamily="18" charset="0"/>
                            </a:rPr>
                            <m:t>𝑘</m:t>
                          </m:r>
                        </m:sup>
                        <m:e>
                          <m:sSub>
                            <m:sSubPr>
                              <m:ctrlPr>
                                <a:rPr lang="ar-AE" sz="2400" i="1">
                                  <a:solidFill>
                                    <a:schemeClr val="tx1"/>
                                  </a:solidFill>
                                  <a:highlight>
                                    <a:srgbClr val="FFFFFF"/>
                                  </a:highlight>
                                  <a:latin typeface="Cambria Math" panose="02040503050406030204" pitchFamily="18" charset="0"/>
                                </a:rPr>
                              </m:ctrlPr>
                            </m:sSubPr>
                            <m:e>
                              <m:r>
                                <a:rPr lang="pt-BR" sz="2400" i="1" smtClean="0">
                                  <a:solidFill>
                                    <a:schemeClr val="tx1"/>
                                  </a:solidFill>
                                  <a:highlight>
                                    <a:srgbClr val="FFFFFF"/>
                                  </a:highlight>
                                  <a:latin typeface="Cambria Math" panose="02040503050406030204" pitchFamily="18" charset="0"/>
                                </a:rPr>
                                <m:t>𝑡</m:t>
                              </m:r>
                            </m:e>
                            <m:sub>
                              <m:r>
                                <a:rPr lang="pt-BR" sz="2400" i="1" smtClean="0">
                                  <a:solidFill>
                                    <a:schemeClr val="tx1"/>
                                  </a:solidFill>
                                  <a:highlight>
                                    <a:srgbClr val="FFFFFF"/>
                                  </a:highlight>
                                  <a:latin typeface="Cambria Math" panose="02040503050406030204" pitchFamily="18" charset="0"/>
                                  <a:ea typeface="Cambria Math" panose="02040503050406030204" pitchFamily="18" charset="0"/>
                                </a:rPr>
                                <m:t>𝑖</m:t>
                              </m:r>
                            </m:sub>
                          </m:sSub>
                          <m:d>
                            <m:dPr>
                              <m:ctrlPr>
                                <a:rPr lang="ar-AE" sz="2400" i="1">
                                  <a:solidFill>
                                    <a:schemeClr val="tx1"/>
                                  </a:solidFill>
                                  <a:highlight>
                                    <a:srgbClr val="FFFFFF"/>
                                  </a:highlight>
                                  <a:latin typeface="Cambria Math" panose="02040503050406030204" pitchFamily="18" charset="0"/>
                                </a:rPr>
                              </m:ctrlPr>
                            </m:dPr>
                            <m:e>
                              <m:r>
                                <a:rPr lang="ar-AE" sz="2400" i="1">
                                  <a:solidFill>
                                    <a:schemeClr val="tx1"/>
                                  </a:solidFill>
                                  <a:highlight>
                                    <a:srgbClr val="FFFFFF"/>
                                  </a:highlight>
                                  <a:latin typeface="Cambria Math" panose="02040503050406030204" pitchFamily="18" charset="0"/>
                                </a:rPr>
                                <m:t>𝑥</m:t>
                              </m:r>
                            </m:e>
                          </m:d>
                          <m:r>
                            <a:rPr lang="pt-BR" sz="2400" i="1" smtClean="0">
                              <a:solidFill>
                                <a:schemeClr val="tx1"/>
                              </a:solidFill>
                              <a:highlight>
                                <a:srgbClr val="FFFFFF"/>
                              </a:highlight>
                              <a:latin typeface="Cambria Math" panose="02040503050406030204" pitchFamily="18" charset="0"/>
                            </a:rPr>
                            <m:t>=</m:t>
                          </m:r>
                          <m:r>
                            <a:rPr lang="pt-BR" sz="2400" i="1" smtClean="0">
                              <a:solidFill>
                                <a:schemeClr val="tx1"/>
                              </a:solidFill>
                              <a:highlight>
                                <a:srgbClr val="FFFFFF"/>
                              </a:highlight>
                              <a:latin typeface="Cambria Math" panose="02040503050406030204" pitchFamily="18" charset="0"/>
                            </a:rPr>
                            <m:t>1</m:t>
                          </m:r>
                          <m:r>
                            <a:rPr lang="pt-BR" sz="2400" i="1" smtClean="0">
                              <a:solidFill>
                                <a:schemeClr val="tx1"/>
                              </a:solidFill>
                              <a:highlight>
                                <a:srgbClr val="FFFFFF"/>
                              </a:highlight>
                              <a:latin typeface="Cambria Math" panose="02040503050406030204" pitchFamily="18" charset="0"/>
                            </a:rPr>
                            <m:t>, </m:t>
                          </m:r>
                          <m:r>
                            <a:rPr lang="pt-BR" sz="2400" i="1" smtClean="0">
                              <a:solidFill>
                                <a:schemeClr val="tx1"/>
                              </a:solidFill>
                              <a:highlight>
                                <a:srgbClr val="FFFFFF"/>
                              </a:highlight>
                              <a:latin typeface="Cambria Math" panose="02040503050406030204" pitchFamily="18" charset="0"/>
                            </a:rPr>
                            <m:t>𝑘</m:t>
                          </m:r>
                          <m:r>
                            <a:rPr lang="pt-BR" sz="2400" i="1" smtClean="0">
                              <a:solidFill>
                                <a:schemeClr val="tx1"/>
                              </a:solidFill>
                              <a:highlight>
                                <a:srgbClr val="FFFFFF"/>
                              </a:highlight>
                              <a:latin typeface="Cambria Math" panose="02040503050406030204" pitchFamily="18" charset="0"/>
                              <a:ea typeface="Cambria Math" panose="02040503050406030204" pitchFamily="18" charset="0"/>
                            </a:rPr>
                            <m:t>≥</m:t>
                          </m:r>
                          <m:r>
                            <a:rPr lang="pt-BR" sz="2400" i="1" smtClean="0">
                              <a:solidFill>
                                <a:schemeClr val="tx1"/>
                              </a:solidFill>
                              <a:highlight>
                                <a:srgbClr val="FFFFFF"/>
                              </a:highlight>
                              <a:latin typeface="Cambria Math" panose="02040503050406030204" pitchFamily="18" charset="0"/>
                              <a:ea typeface="Cambria Math" panose="02040503050406030204" pitchFamily="18" charset="0"/>
                            </a:rPr>
                            <m:t>2</m:t>
                          </m:r>
                        </m:e>
                      </m:nary>
                    </m:oMath>
                  </m:oMathPara>
                </a14:m>
                <a:endParaRPr lang="ar-AE" sz="2400" dirty="0">
                  <a:solidFill>
                    <a:schemeClr val="tx1"/>
                  </a:solidFill>
                  <a:highlight>
                    <a:srgbClr val="FFFFFF"/>
                  </a:highlight>
                </a:endParaRPr>
              </a:p>
            </p:txBody>
          </p:sp>
        </mc:Choice>
        <mc:Fallback>
          <p:sp>
            <p:nvSpPr>
              <p:cNvPr id="8" name="Google Shape;458;p49">
                <a:extLst>
                  <a:ext uri="{FF2B5EF4-FFF2-40B4-BE49-F238E27FC236}">
                    <a16:creationId xmlns:a16="http://schemas.microsoft.com/office/drawing/2014/main" id="{E819671E-D0DC-126A-200F-608E3F65C5BE}"/>
                  </a:ext>
                </a:extLst>
              </p:cNvPr>
              <p:cNvSpPr txBox="1">
                <a:spLocks noRot="1" noChangeAspect="1" noMove="1" noResize="1" noEditPoints="1" noAdjustHandles="1" noChangeArrowheads="1" noChangeShapeType="1" noTextEdit="1"/>
              </p:cNvSpPr>
              <p:nvPr/>
            </p:nvSpPr>
            <p:spPr>
              <a:xfrm>
                <a:off x="621563" y="1104775"/>
                <a:ext cx="7878300" cy="3621900"/>
              </a:xfrm>
              <a:prstGeom prst="rect">
                <a:avLst/>
              </a:prstGeom>
              <a:blipFill>
                <a:blip r:embed="rId2"/>
                <a:stretch>
                  <a:fillRect l="-697" r="-619"/>
                </a:stretch>
              </a:blipFill>
            </p:spPr>
            <p:txBody>
              <a:bodyPr/>
              <a:lstStyle/>
              <a:p>
                <a:r>
                  <a:rPr lang="pt-BR">
                    <a:noFill/>
                  </a:rPr>
                  <a:t> </a:t>
                </a:r>
              </a:p>
            </p:txBody>
          </p:sp>
        </mc:Fallback>
      </mc:AlternateContent>
    </p:spTree>
    <p:extLst>
      <p:ext uri="{BB962C8B-B14F-4D97-AF65-F5344CB8AC3E}">
        <p14:creationId xmlns:p14="http://schemas.microsoft.com/office/powerpoint/2010/main" val="16468266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885B618-8AF6-A4CE-0747-C594D6F82D24}"/>
              </a:ext>
            </a:extLst>
          </p:cNvPr>
          <p:cNvSpPr>
            <a:spLocks noGrp="1"/>
          </p:cNvSpPr>
          <p:nvPr>
            <p:ph type="title"/>
          </p:nvPr>
        </p:nvSpPr>
        <p:spPr/>
        <p:txBody>
          <a:bodyPr/>
          <a:lstStyle/>
          <a:p>
            <a:r>
              <a:rPr lang="pt-BR" dirty="0"/>
              <a:t>TEDA</a:t>
            </a:r>
          </a:p>
        </p:txBody>
      </p:sp>
      <mc:AlternateContent xmlns:mc="http://schemas.openxmlformats.org/markup-compatibility/2006" xmlns:a14="http://schemas.microsoft.com/office/drawing/2010/main">
        <mc:Choice Requires="a14">
          <p:sp>
            <p:nvSpPr>
              <p:cNvPr id="5" name="Google Shape;458;p49">
                <a:extLst>
                  <a:ext uri="{FF2B5EF4-FFF2-40B4-BE49-F238E27FC236}">
                    <a16:creationId xmlns:a16="http://schemas.microsoft.com/office/drawing/2014/main" id="{C21E3CE3-4FA0-0186-FE6B-4477B3CB1B9E}"/>
                  </a:ext>
                </a:extLst>
              </p:cNvPr>
              <p:cNvSpPr txBox="1">
                <a:spLocks/>
              </p:cNvSpPr>
              <p:nvPr/>
            </p:nvSpPr>
            <p:spPr>
              <a:xfrm>
                <a:off x="621563" y="1104775"/>
                <a:ext cx="7878300" cy="1466975"/>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lgn="just">
                  <a:buClrTx/>
                  <a:buSzPts val="2200"/>
                  <a:buFont typeface="Arial" panose="020B0604020202020204" pitchFamily="34" charset="0"/>
                  <a:buChar char="•"/>
                </a:pPr>
                <a:r>
                  <a:rPr lang="en-US" sz="1800" dirty="0">
                    <a:solidFill>
                      <a:schemeClr val="tx1"/>
                    </a:solidFill>
                    <a:latin typeface="Lato"/>
                    <a:ea typeface="Lato"/>
                    <a:cs typeface="Lato"/>
                    <a:sym typeface="Lato"/>
                  </a:rPr>
                  <a:t>Now, the next step: Outlier Detection!</a:t>
                </a:r>
              </a:p>
              <a:p>
                <a:pPr marL="285750" indent="-285750" algn="just">
                  <a:buClrTx/>
                  <a:buSzPts val="2200"/>
                  <a:buFont typeface="Arial" panose="020B0604020202020204" pitchFamily="34" charset="0"/>
                  <a:buChar char="•"/>
                </a:pPr>
                <a:r>
                  <a:rPr lang="en-US" sz="1800" dirty="0">
                    <a:solidFill>
                      <a:schemeClr val="tx1"/>
                    </a:solidFill>
                    <a:latin typeface="Lato"/>
                    <a:ea typeface="Lato"/>
                    <a:cs typeface="Lato"/>
                    <a:sym typeface="Lato"/>
                  </a:rPr>
                  <a:t>One of the simplest and most well-known methods in the literature is to use “</a:t>
                </a:r>
                <a14:m>
                  <m:oMath xmlns:m="http://schemas.openxmlformats.org/officeDocument/2006/math">
                    <m:r>
                      <a:rPr lang="pt-BR" sz="1800" i="1" smtClean="0">
                        <a:solidFill>
                          <a:schemeClr val="tx1"/>
                        </a:solidFill>
                        <a:latin typeface="Cambria Math" panose="02040503050406030204" pitchFamily="18" charset="0"/>
                        <a:ea typeface="Lato"/>
                        <a:cs typeface="Lato"/>
                        <a:sym typeface="Lato"/>
                      </a:rPr>
                      <m:t>𝑚</m:t>
                    </m:r>
                    <m:r>
                      <a:rPr lang="pt-BR" sz="1800" i="1" smtClean="0">
                        <a:solidFill>
                          <a:schemeClr val="tx1"/>
                        </a:solidFill>
                        <a:latin typeface="Cambria Math" panose="02040503050406030204" pitchFamily="18" charset="0"/>
                        <a:ea typeface="Cambria Math" panose="02040503050406030204" pitchFamily="18" charset="0"/>
                        <a:cs typeface="Lato"/>
                        <a:sym typeface="Lato"/>
                      </a:rPr>
                      <m:t>𝜎</m:t>
                    </m:r>
                  </m:oMath>
                </a14:m>
                <a:r>
                  <a:rPr lang="en-US" sz="1800" dirty="0">
                    <a:solidFill>
                      <a:schemeClr val="tx1"/>
                    </a:solidFill>
                    <a:latin typeface="Lato"/>
                    <a:ea typeface="Lato"/>
                    <a:cs typeface="Lato"/>
                    <a:sym typeface="Lato"/>
                  </a:rPr>
                  <a:t>” as a threshold for classification -&gt; </a:t>
                </a:r>
                <a:r>
                  <a:rPr lang="en-US" sz="1800" b="1" dirty="0">
                    <a:solidFill>
                      <a:schemeClr val="tx1"/>
                    </a:solidFill>
                    <a:latin typeface="Lato"/>
                    <a:ea typeface="Lato"/>
                    <a:cs typeface="Lato"/>
                    <a:sym typeface="Lato"/>
                  </a:rPr>
                  <a:t>Gaussian distribution.</a:t>
                </a:r>
              </a:p>
              <a:p>
                <a:pPr marL="88900" algn="just">
                  <a:buClr>
                    <a:srgbClr val="073763"/>
                  </a:buClr>
                  <a:buSzPts val="2200"/>
                </a:pPr>
                <a:endParaRPr lang="en-US" sz="1800" i="1" dirty="0">
                  <a:solidFill>
                    <a:srgbClr val="073763"/>
                  </a:solidFill>
                  <a:highlight>
                    <a:srgbClr val="FFFFFF"/>
                  </a:highlight>
                  <a:latin typeface="Lato"/>
                  <a:ea typeface="Lato"/>
                  <a:cs typeface="Lato"/>
                  <a:sym typeface="Lato"/>
                </a:endParaRPr>
              </a:p>
              <a:p>
                <a:pPr marL="88900" algn="just">
                  <a:buClr>
                    <a:srgbClr val="073763"/>
                  </a:buClr>
                  <a:buSzPts val="2200"/>
                </a:pPr>
                <a:endParaRPr lang="pt-BR" sz="2400" i="1" dirty="0">
                  <a:highlight>
                    <a:srgbClr val="FFFFFF"/>
                  </a:highlight>
                  <a:latin typeface="Cambria Math" panose="02040503050406030204" pitchFamily="18" charset="0"/>
                </a:endParaRPr>
              </a:p>
            </p:txBody>
          </p:sp>
        </mc:Choice>
        <mc:Fallback xmlns="">
          <p:sp>
            <p:nvSpPr>
              <p:cNvPr id="5" name="Google Shape;458;p49">
                <a:extLst>
                  <a:ext uri="{FF2B5EF4-FFF2-40B4-BE49-F238E27FC236}">
                    <a16:creationId xmlns:a16="http://schemas.microsoft.com/office/drawing/2014/main" id="{C21E3CE3-4FA0-0186-FE6B-4477B3CB1B9E}"/>
                  </a:ext>
                </a:extLst>
              </p:cNvPr>
              <p:cNvSpPr txBox="1">
                <a:spLocks noRot="1" noChangeAspect="1" noMove="1" noResize="1" noEditPoints="1" noAdjustHandles="1" noChangeArrowheads="1" noChangeShapeType="1" noTextEdit="1"/>
              </p:cNvSpPr>
              <p:nvPr/>
            </p:nvSpPr>
            <p:spPr>
              <a:xfrm>
                <a:off x="621563" y="1104775"/>
                <a:ext cx="7878300" cy="1466975"/>
              </a:xfrm>
              <a:prstGeom prst="rect">
                <a:avLst/>
              </a:prstGeom>
              <a:blipFill>
                <a:blip r:embed="rId2"/>
                <a:stretch>
                  <a:fillRect l="-929" t="-7469" r="-619"/>
                </a:stretch>
              </a:blipFill>
            </p:spPr>
            <p:txBody>
              <a:bodyPr/>
              <a:lstStyle/>
              <a:p>
                <a:r>
                  <a:rPr lang="pt-BR">
                    <a:noFill/>
                  </a:rPr>
                  <a:t> </a:t>
                </a:r>
              </a:p>
            </p:txBody>
          </p:sp>
        </mc:Fallback>
      </mc:AlternateContent>
      <p:pic>
        <p:nvPicPr>
          <p:cNvPr id="6" name="Gráfico 5">
            <a:extLst>
              <a:ext uri="{FF2B5EF4-FFF2-40B4-BE49-F238E27FC236}">
                <a16:creationId xmlns:a16="http://schemas.microsoft.com/office/drawing/2014/main" id="{9D9BAE9D-E90D-E75B-4E9A-55EC59BB3D9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70329" y="2090789"/>
            <a:ext cx="4783128" cy="2391564"/>
          </a:xfrm>
          <a:prstGeom prst="rect">
            <a:avLst/>
          </a:prstGeom>
        </p:spPr>
      </p:pic>
      <p:pic>
        <p:nvPicPr>
          <p:cNvPr id="7" name="Imagem 6">
            <a:extLst>
              <a:ext uri="{FF2B5EF4-FFF2-40B4-BE49-F238E27FC236}">
                <a16:creationId xmlns:a16="http://schemas.microsoft.com/office/drawing/2014/main" id="{96FE2632-31A5-A65E-9F8C-8C49AFF710CC}"/>
              </a:ext>
            </a:extLst>
          </p:cNvPr>
          <p:cNvPicPr>
            <a:picLocks noChangeAspect="1"/>
          </p:cNvPicPr>
          <p:nvPr/>
        </p:nvPicPr>
        <p:blipFill>
          <a:blip r:embed="rId5"/>
          <a:stretch>
            <a:fillRect/>
          </a:stretch>
        </p:blipFill>
        <p:spPr>
          <a:xfrm>
            <a:off x="4767957" y="1988168"/>
            <a:ext cx="3788827" cy="2839519"/>
          </a:xfrm>
          <a:prstGeom prst="rect">
            <a:avLst/>
          </a:prstGeom>
        </p:spPr>
      </p:pic>
    </p:spTree>
    <p:extLst>
      <p:ext uri="{BB962C8B-B14F-4D97-AF65-F5344CB8AC3E}">
        <p14:creationId xmlns:p14="http://schemas.microsoft.com/office/powerpoint/2010/main" val="30071479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885B618-8AF6-A4CE-0747-C594D6F82D24}"/>
              </a:ext>
            </a:extLst>
          </p:cNvPr>
          <p:cNvSpPr>
            <a:spLocks noGrp="1"/>
          </p:cNvSpPr>
          <p:nvPr>
            <p:ph type="title"/>
          </p:nvPr>
        </p:nvSpPr>
        <p:spPr/>
        <p:txBody>
          <a:bodyPr/>
          <a:lstStyle/>
          <a:p>
            <a:r>
              <a:rPr lang="pt-BR" dirty="0"/>
              <a:t>TEDA</a:t>
            </a:r>
          </a:p>
        </p:txBody>
      </p:sp>
      <p:sp>
        <p:nvSpPr>
          <p:cNvPr id="12" name="Google Shape;458;p49">
            <a:extLst>
              <a:ext uri="{FF2B5EF4-FFF2-40B4-BE49-F238E27FC236}">
                <a16:creationId xmlns:a16="http://schemas.microsoft.com/office/drawing/2014/main" id="{BF780E4B-80BA-C1D7-706C-A9C54CB0F7DC}"/>
              </a:ext>
            </a:extLst>
          </p:cNvPr>
          <p:cNvSpPr txBox="1">
            <a:spLocks/>
          </p:cNvSpPr>
          <p:nvPr/>
        </p:nvSpPr>
        <p:spPr>
          <a:xfrm>
            <a:off x="621563" y="1104775"/>
            <a:ext cx="7878300" cy="1466975"/>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lgn="just">
              <a:buClrTx/>
              <a:buSzPts val="2200"/>
              <a:buFont typeface="Arial" panose="020B0604020202020204" pitchFamily="34" charset="0"/>
              <a:buChar char="•"/>
            </a:pPr>
            <a:r>
              <a:rPr lang="pt-BR" sz="1800" dirty="0" err="1">
                <a:solidFill>
                  <a:schemeClr val="tx1"/>
                </a:solidFill>
                <a:latin typeface="Lato"/>
                <a:ea typeface="Lato"/>
                <a:cs typeface="Lato"/>
                <a:sym typeface="Lato"/>
              </a:rPr>
              <a:t>But</a:t>
            </a:r>
            <a:r>
              <a:rPr lang="pt-BR" sz="1800" dirty="0">
                <a:solidFill>
                  <a:schemeClr val="tx1"/>
                </a:solidFill>
                <a:latin typeface="Lato"/>
                <a:ea typeface="Lato"/>
                <a:cs typeface="Lato"/>
                <a:sym typeface="Lato"/>
              </a:rPr>
              <a:t> </a:t>
            </a:r>
            <a:r>
              <a:rPr lang="pt-BR" sz="1800" dirty="0" err="1">
                <a:solidFill>
                  <a:schemeClr val="tx1"/>
                </a:solidFill>
                <a:latin typeface="Lato"/>
                <a:ea typeface="Lato"/>
                <a:cs typeface="Lato"/>
                <a:sym typeface="Lato"/>
              </a:rPr>
              <a:t>if</a:t>
            </a:r>
            <a:r>
              <a:rPr lang="pt-BR" sz="1800" dirty="0">
                <a:solidFill>
                  <a:schemeClr val="tx1"/>
                </a:solidFill>
                <a:latin typeface="Lato"/>
                <a:ea typeface="Lato"/>
                <a:cs typeface="Lato"/>
                <a:sym typeface="Lato"/>
              </a:rPr>
              <a:t> </a:t>
            </a:r>
            <a:r>
              <a:rPr lang="pt-BR" sz="1800" dirty="0" err="1">
                <a:solidFill>
                  <a:schemeClr val="tx1"/>
                </a:solidFill>
                <a:latin typeface="Lato"/>
                <a:ea typeface="Lato"/>
                <a:cs typeface="Lato"/>
                <a:sym typeface="Lato"/>
              </a:rPr>
              <a:t>my</a:t>
            </a:r>
            <a:r>
              <a:rPr lang="pt-BR" sz="1800" dirty="0">
                <a:solidFill>
                  <a:schemeClr val="tx1"/>
                </a:solidFill>
                <a:latin typeface="Lato"/>
                <a:ea typeface="Lato"/>
                <a:cs typeface="Lato"/>
                <a:sym typeface="Lato"/>
              </a:rPr>
              <a:t> </a:t>
            </a:r>
            <a:r>
              <a:rPr lang="pt-BR" sz="1800" dirty="0" err="1">
                <a:solidFill>
                  <a:schemeClr val="tx1"/>
                </a:solidFill>
                <a:latin typeface="Lato"/>
                <a:ea typeface="Lato"/>
                <a:cs typeface="Lato"/>
                <a:sym typeface="Lato"/>
              </a:rPr>
              <a:t>dataset</a:t>
            </a:r>
            <a:r>
              <a:rPr lang="pt-BR" sz="1800" dirty="0">
                <a:solidFill>
                  <a:schemeClr val="tx1"/>
                </a:solidFill>
                <a:latin typeface="Lato"/>
                <a:ea typeface="Lato"/>
                <a:cs typeface="Lato"/>
                <a:sym typeface="Lato"/>
              </a:rPr>
              <a:t> do </a:t>
            </a:r>
            <a:r>
              <a:rPr lang="pt-BR" sz="1800" dirty="0" err="1">
                <a:solidFill>
                  <a:schemeClr val="tx1"/>
                </a:solidFill>
                <a:latin typeface="Lato"/>
                <a:ea typeface="Lato"/>
                <a:cs typeface="Lato"/>
                <a:sym typeface="Lato"/>
              </a:rPr>
              <a:t>not</a:t>
            </a:r>
            <a:r>
              <a:rPr lang="pt-BR" sz="1800" dirty="0">
                <a:solidFill>
                  <a:schemeClr val="tx1"/>
                </a:solidFill>
                <a:latin typeface="Lato"/>
                <a:ea typeface="Lato"/>
                <a:cs typeface="Lato"/>
                <a:sym typeface="Lato"/>
              </a:rPr>
              <a:t> </a:t>
            </a:r>
            <a:r>
              <a:rPr lang="pt-BR" sz="1800" dirty="0" err="1">
                <a:solidFill>
                  <a:schemeClr val="tx1"/>
                </a:solidFill>
                <a:latin typeface="Lato"/>
                <a:ea typeface="Lato"/>
                <a:cs typeface="Lato"/>
                <a:sym typeface="Lato"/>
              </a:rPr>
              <a:t>have</a:t>
            </a:r>
            <a:r>
              <a:rPr lang="pt-BR" sz="1800" dirty="0">
                <a:solidFill>
                  <a:schemeClr val="tx1"/>
                </a:solidFill>
                <a:latin typeface="Lato"/>
                <a:ea typeface="Lato"/>
                <a:cs typeface="Lato"/>
                <a:sym typeface="Lato"/>
              </a:rPr>
              <a:t> a </a:t>
            </a:r>
            <a:r>
              <a:rPr lang="en-US" sz="1800" b="1" dirty="0">
                <a:solidFill>
                  <a:schemeClr val="tx1"/>
                </a:solidFill>
                <a:latin typeface="Lato"/>
                <a:ea typeface="Lato"/>
                <a:cs typeface="Lato"/>
                <a:sym typeface="Lato"/>
              </a:rPr>
              <a:t>Gaussian distribution?</a:t>
            </a:r>
          </a:p>
          <a:p>
            <a:pPr marL="88900" algn="just">
              <a:buClr>
                <a:srgbClr val="073763"/>
              </a:buClr>
              <a:buSzPts val="2200"/>
            </a:pPr>
            <a:endParaRPr lang="en-US" sz="1800" i="1" dirty="0">
              <a:solidFill>
                <a:srgbClr val="073763"/>
              </a:solidFill>
              <a:highlight>
                <a:srgbClr val="FFFFFF"/>
              </a:highlight>
              <a:latin typeface="Lato"/>
              <a:ea typeface="Lato"/>
              <a:cs typeface="Lato"/>
              <a:sym typeface="Lato"/>
            </a:endParaRPr>
          </a:p>
          <a:p>
            <a:pPr marL="88900" algn="just">
              <a:buClr>
                <a:srgbClr val="073763"/>
              </a:buClr>
              <a:buSzPts val="2200"/>
            </a:pPr>
            <a:endParaRPr lang="pt-BR" sz="2400" i="1" dirty="0">
              <a:highlight>
                <a:srgbClr val="FFFFFF"/>
              </a:highlight>
              <a:latin typeface="Cambria Math" panose="02040503050406030204" pitchFamily="18" charset="0"/>
            </a:endParaRPr>
          </a:p>
        </p:txBody>
      </p:sp>
      <p:pic>
        <p:nvPicPr>
          <p:cNvPr id="13" name="Gráfico 12">
            <a:extLst>
              <a:ext uri="{FF2B5EF4-FFF2-40B4-BE49-F238E27FC236}">
                <a16:creationId xmlns:a16="http://schemas.microsoft.com/office/drawing/2014/main" id="{3E2665D8-B1C5-E785-CE13-D1D43D002C0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58253" y="2001143"/>
            <a:ext cx="4442468" cy="2221234"/>
          </a:xfrm>
          <a:prstGeom prst="rect">
            <a:avLst/>
          </a:prstGeom>
        </p:spPr>
      </p:pic>
      <p:pic>
        <p:nvPicPr>
          <p:cNvPr id="14" name="Picture 2" descr="Thinking Emoji [Download Thinking Emoji in PNG] | Emoji Island">
            <a:extLst>
              <a:ext uri="{FF2B5EF4-FFF2-40B4-BE49-F238E27FC236}">
                <a16:creationId xmlns:a16="http://schemas.microsoft.com/office/drawing/2014/main" id="{8D29F8F2-2E69-044C-C15D-54EE3C781D27}"/>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5737411" y="2133966"/>
            <a:ext cx="2204952" cy="2204952"/>
          </a:xfrm>
          <a:prstGeom prst="rect">
            <a:avLst/>
          </a:prstGeom>
          <a:noFill/>
          <a:extLst>
            <a:ext uri="{909E8E84-426E-40DD-AFC4-6F175D3DCCD1}">
              <a14:hiddenFill xmlns:a14="http://schemas.microsoft.com/office/drawing/2010/main">
                <a:solidFill>
                  <a:srgbClr val="FFFFFF"/>
                </a:solidFill>
              </a14:hiddenFill>
            </a:ext>
          </a:extLst>
        </p:spPr>
      </p:pic>
      <p:sp>
        <p:nvSpPr>
          <p:cNvPr id="15" name="Sinal de Multiplicação 14">
            <a:extLst>
              <a:ext uri="{FF2B5EF4-FFF2-40B4-BE49-F238E27FC236}">
                <a16:creationId xmlns:a16="http://schemas.microsoft.com/office/drawing/2014/main" id="{8E60E414-073F-EF34-1F11-D7D08B5205A0}"/>
              </a:ext>
            </a:extLst>
          </p:cNvPr>
          <p:cNvSpPr/>
          <p:nvPr/>
        </p:nvSpPr>
        <p:spPr>
          <a:xfrm>
            <a:off x="2318875" y="2313077"/>
            <a:ext cx="1721223" cy="1846730"/>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35436976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885B618-8AF6-A4CE-0747-C594D6F82D24}"/>
              </a:ext>
            </a:extLst>
          </p:cNvPr>
          <p:cNvSpPr>
            <a:spLocks noGrp="1"/>
          </p:cNvSpPr>
          <p:nvPr>
            <p:ph type="title"/>
          </p:nvPr>
        </p:nvSpPr>
        <p:spPr/>
        <p:txBody>
          <a:bodyPr/>
          <a:lstStyle/>
          <a:p>
            <a:r>
              <a:rPr lang="pt-BR" dirty="0"/>
              <a:t>TEDA</a:t>
            </a:r>
          </a:p>
        </p:txBody>
      </p:sp>
      <mc:AlternateContent xmlns:mc="http://schemas.openxmlformats.org/markup-compatibility/2006" xmlns:a14="http://schemas.microsoft.com/office/drawing/2010/main">
        <mc:Choice Requires="a14">
          <p:sp>
            <p:nvSpPr>
              <p:cNvPr id="10" name="Google Shape;458;p49">
                <a:extLst>
                  <a:ext uri="{FF2B5EF4-FFF2-40B4-BE49-F238E27FC236}">
                    <a16:creationId xmlns:a16="http://schemas.microsoft.com/office/drawing/2014/main" id="{A895ACD3-7BB2-F8ED-C29A-91D33A7DAF7E}"/>
                  </a:ext>
                </a:extLst>
              </p:cNvPr>
              <p:cNvSpPr txBox="1">
                <a:spLocks/>
              </p:cNvSpPr>
              <p:nvPr/>
            </p:nvSpPr>
            <p:spPr>
              <a:xfrm>
                <a:off x="621563" y="1104775"/>
                <a:ext cx="7878300" cy="1466975"/>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lgn="just">
                  <a:buClr>
                    <a:schemeClr val="tx1"/>
                  </a:buClr>
                  <a:buSzPts val="2200"/>
                  <a:buFont typeface="Arial" panose="020B0604020202020204" pitchFamily="34" charset="0"/>
                  <a:buChar char="•"/>
                </a:pPr>
                <a:r>
                  <a:rPr lang="en-US" sz="1800" dirty="0">
                    <a:solidFill>
                      <a:schemeClr val="tx1"/>
                    </a:solidFill>
                    <a:latin typeface="Lato"/>
                    <a:ea typeface="Lato"/>
                    <a:cs typeface="Lato"/>
                    <a:sym typeface="Lato"/>
                  </a:rPr>
                  <a:t>In a dataset with a </a:t>
                </a:r>
                <a:r>
                  <a:rPr lang="en-US" sz="1800" b="1" dirty="0">
                    <a:solidFill>
                      <a:schemeClr val="tx1"/>
                    </a:solidFill>
                    <a:latin typeface="Lato"/>
                    <a:ea typeface="Lato"/>
                    <a:cs typeface="Lato"/>
                    <a:sym typeface="Lato"/>
                  </a:rPr>
                  <a:t>significant number of samples </a:t>
                </a:r>
                <a:r>
                  <a:rPr lang="en-US" sz="1800" dirty="0">
                    <a:solidFill>
                      <a:schemeClr val="tx1"/>
                    </a:solidFill>
                    <a:latin typeface="Lato"/>
                    <a:ea typeface="Lato"/>
                    <a:cs typeface="Lato"/>
                    <a:sym typeface="Lato"/>
                  </a:rPr>
                  <a:t>and for </a:t>
                </a:r>
                <a:r>
                  <a:rPr lang="en-US" sz="1800" b="1" dirty="0">
                    <a:solidFill>
                      <a:schemeClr val="tx1"/>
                    </a:solidFill>
                    <a:latin typeface="Lato"/>
                    <a:ea typeface="Lato"/>
                    <a:cs typeface="Lato"/>
                    <a:sym typeface="Lato"/>
                  </a:rPr>
                  <a:t>any data distribution</a:t>
                </a:r>
                <a:r>
                  <a:rPr lang="en-US" sz="1800" dirty="0">
                    <a:solidFill>
                      <a:schemeClr val="tx1"/>
                    </a:solidFill>
                    <a:latin typeface="Lato"/>
                    <a:ea typeface="Lato"/>
                    <a:cs typeface="Lato"/>
                    <a:sym typeface="Lato"/>
                  </a:rPr>
                  <a:t>, it is possible to use </a:t>
                </a:r>
                <a:r>
                  <a:rPr lang="en-US" sz="1800" b="1" u="sng" dirty="0">
                    <a:solidFill>
                      <a:schemeClr val="tx1"/>
                    </a:solidFill>
                    <a:latin typeface="Lato"/>
                    <a:ea typeface="Lato"/>
                    <a:cs typeface="Lato"/>
                    <a:sym typeface="Lato"/>
                  </a:rPr>
                  <a:t>Chebyshev Inequality</a:t>
                </a:r>
                <a:r>
                  <a:rPr lang="en-US" sz="1800" dirty="0">
                    <a:solidFill>
                      <a:schemeClr val="tx1"/>
                    </a:solidFill>
                    <a:latin typeface="Lato"/>
                    <a:ea typeface="Lato"/>
                    <a:cs typeface="Lato"/>
                    <a:sym typeface="Lato"/>
                  </a:rPr>
                  <a:t>.</a:t>
                </a:r>
              </a:p>
              <a:p>
                <a:pPr marL="285750" indent="-285750" algn="just">
                  <a:buClr>
                    <a:schemeClr val="tx1"/>
                  </a:buClr>
                  <a:buSzPts val="2200"/>
                  <a:buFont typeface="Arial" panose="020B0604020202020204" pitchFamily="34" charset="0"/>
                  <a:buChar char="•"/>
                </a:pPr>
                <a:r>
                  <a:rPr lang="en-US" sz="1800" dirty="0">
                    <a:solidFill>
                      <a:schemeClr val="tx1"/>
                    </a:solidFill>
                    <a:latin typeface="Lato"/>
                    <a:ea typeface="Lato"/>
                    <a:cs typeface="Lato"/>
                    <a:sym typeface="Lato"/>
                  </a:rPr>
                  <a:t>This inequality states that the probability of the samples being away from the mean is lower or equal to </a:t>
                </a:r>
                <a14:m>
                  <m:oMath xmlns:m="http://schemas.openxmlformats.org/officeDocument/2006/math">
                    <m:f>
                      <m:fPr>
                        <m:ctrlPr>
                          <a:rPr lang="en-US" sz="1800" i="1" smtClean="0">
                            <a:solidFill>
                              <a:schemeClr val="tx1"/>
                            </a:solidFill>
                            <a:latin typeface="Cambria Math" panose="02040503050406030204" pitchFamily="18" charset="0"/>
                            <a:ea typeface="Lato"/>
                            <a:cs typeface="Lato"/>
                            <a:sym typeface="Lato"/>
                          </a:rPr>
                        </m:ctrlPr>
                      </m:fPr>
                      <m:num>
                        <m:r>
                          <a:rPr lang="pt-BR" sz="1800" i="1" smtClean="0">
                            <a:solidFill>
                              <a:schemeClr val="tx1"/>
                            </a:solidFill>
                            <a:latin typeface="Cambria Math" panose="02040503050406030204" pitchFamily="18" charset="0"/>
                            <a:ea typeface="Lato"/>
                            <a:cs typeface="Lato"/>
                            <a:sym typeface="Lato"/>
                          </a:rPr>
                          <m:t>1</m:t>
                        </m:r>
                      </m:num>
                      <m:den>
                        <m:sSup>
                          <m:sSupPr>
                            <m:ctrlPr>
                              <a:rPr lang="en-US" sz="1800" i="1" smtClean="0">
                                <a:solidFill>
                                  <a:schemeClr val="tx1"/>
                                </a:solidFill>
                                <a:latin typeface="Cambria Math" panose="02040503050406030204" pitchFamily="18" charset="0"/>
                                <a:ea typeface="Lato"/>
                                <a:cs typeface="Lato"/>
                                <a:sym typeface="Lato"/>
                              </a:rPr>
                            </m:ctrlPr>
                          </m:sSupPr>
                          <m:e>
                            <m:r>
                              <a:rPr lang="pt-BR" sz="1800" i="1" smtClean="0">
                                <a:solidFill>
                                  <a:schemeClr val="tx1"/>
                                </a:solidFill>
                                <a:latin typeface="Cambria Math" panose="02040503050406030204" pitchFamily="18" charset="0"/>
                                <a:ea typeface="Lato"/>
                                <a:cs typeface="Lato"/>
                                <a:sym typeface="Lato"/>
                              </a:rPr>
                              <m:t>𝑚</m:t>
                            </m:r>
                          </m:e>
                          <m:sup>
                            <m:r>
                              <a:rPr lang="pt-BR" sz="1800" i="1" smtClean="0">
                                <a:solidFill>
                                  <a:schemeClr val="tx1"/>
                                </a:solidFill>
                                <a:latin typeface="Cambria Math" panose="02040503050406030204" pitchFamily="18" charset="0"/>
                                <a:ea typeface="Lato"/>
                                <a:cs typeface="Lato"/>
                                <a:sym typeface="Lato"/>
                              </a:rPr>
                              <m:t>2</m:t>
                            </m:r>
                          </m:sup>
                        </m:sSup>
                      </m:den>
                    </m:f>
                    <m:r>
                      <a:rPr lang="pt-BR" sz="1800" i="1" smtClean="0">
                        <a:solidFill>
                          <a:schemeClr val="tx1"/>
                        </a:solidFill>
                        <a:latin typeface="Cambria Math" panose="02040503050406030204" pitchFamily="18" charset="0"/>
                        <a:ea typeface="Lato"/>
                        <a:cs typeface="Lato"/>
                        <a:sym typeface="Lato"/>
                      </a:rPr>
                      <m:t>.</m:t>
                    </m:r>
                  </m:oMath>
                </a14:m>
                <a:endParaRPr lang="pt-BR" sz="2400" i="1" dirty="0">
                  <a:solidFill>
                    <a:schemeClr val="tx1"/>
                  </a:solidFill>
                  <a:highlight>
                    <a:srgbClr val="FFFFFF"/>
                  </a:highlight>
                  <a:latin typeface="Cambria Math" panose="02040503050406030204" pitchFamily="18" charset="0"/>
                </a:endParaRPr>
              </a:p>
            </p:txBody>
          </p:sp>
        </mc:Choice>
        <mc:Fallback xmlns="">
          <p:sp>
            <p:nvSpPr>
              <p:cNvPr id="10" name="Google Shape;458;p49">
                <a:extLst>
                  <a:ext uri="{FF2B5EF4-FFF2-40B4-BE49-F238E27FC236}">
                    <a16:creationId xmlns:a16="http://schemas.microsoft.com/office/drawing/2014/main" id="{A895ACD3-7BB2-F8ED-C29A-91D33A7DAF7E}"/>
                  </a:ext>
                </a:extLst>
              </p:cNvPr>
              <p:cNvSpPr txBox="1">
                <a:spLocks noRot="1" noChangeAspect="1" noMove="1" noResize="1" noEditPoints="1" noAdjustHandles="1" noChangeArrowheads="1" noChangeShapeType="1" noTextEdit="1"/>
              </p:cNvSpPr>
              <p:nvPr/>
            </p:nvSpPr>
            <p:spPr>
              <a:xfrm>
                <a:off x="621563" y="1104775"/>
                <a:ext cx="7878300" cy="1466975"/>
              </a:xfrm>
              <a:prstGeom prst="rect">
                <a:avLst/>
              </a:prstGeom>
              <a:blipFill>
                <a:blip r:embed="rId2"/>
                <a:stretch>
                  <a:fillRect l="-929" r="-619"/>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1" name="CaixaDeTexto 10">
                <a:extLst>
                  <a:ext uri="{FF2B5EF4-FFF2-40B4-BE49-F238E27FC236}">
                    <a16:creationId xmlns:a16="http://schemas.microsoft.com/office/drawing/2014/main" id="{FBB6B908-ACF6-162C-2A37-73117D3E43CA}"/>
                  </a:ext>
                </a:extLst>
              </p:cNvPr>
              <p:cNvSpPr txBox="1"/>
              <p:nvPr/>
            </p:nvSpPr>
            <p:spPr>
              <a:xfrm>
                <a:off x="2707341" y="2783550"/>
                <a:ext cx="3729318" cy="77880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pt-BR" sz="2300" b="0" i="0" smtClean="0">
                          <a:solidFill>
                            <a:schemeClr val="tx1"/>
                          </a:solidFill>
                          <a:highlight>
                            <a:srgbClr val="FFFFFF"/>
                          </a:highlight>
                          <a:latin typeface="Cambria Math" panose="02040503050406030204" pitchFamily="18" charset="0"/>
                        </a:rPr>
                        <m:t>Pr</m:t>
                      </m:r>
                      <m:r>
                        <a:rPr lang="pt-BR" sz="2300" b="0" i="1" smtClean="0">
                          <a:solidFill>
                            <a:schemeClr val="tx1"/>
                          </a:solidFill>
                          <a:highlight>
                            <a:srgbClr val="FFFFFF"/>
                          </a:highlight>
                          <a:latin typeface="Cambria Math" panose="02040503050406030204" pitchFamily="18" charset="0"/>
                        </a:rPr>
                        <m:t>⁡(</m:t>
                      </m:r>
                      <m:d>
                        <m:dPr>
                          <m:begChr m:val="|"/>
                          <m:endChr m:val="|"/>
                          <m:ctrlPr>
                            <a:rPr lang="pt-BR" sz="2300" b="0" i="1" smtClean="0">
                              <a:solidFill>
                                <a:schemeClr val="tx1"/>
                              </a:solidFill>
                              <a:highlight>
                                <a:srgbClr val="FFFFFF"/>
                              </a:highlight>
                              <a:latin typeface="Cambria Math" panose="02040503050406030204" pitchFamily="18" charset="0"/>
                            </a:rPr>
                          </m:ctrlPr>
                        </m:dPr>
                        <m:e>
                          <m:r>
                            <a:rPr lang="pt-BR" sz="2300" b="0" i="1" smtClean="0">
                              <a:solidFill>
                                <a:schemeClr val="tx1"/>
                              </a:solidFill>
                              <a:highlight>
                                <a:srgbClr val="FFFFFF"/>
                              </a:highlight>
                              <a:latin typeface="Cambria Math" panose="02040503050406030204" pitchFamily="18" charset="0"/>
                            </a:rPr>
                            <m:t>𝑋</m:t>
                          </m:r>
                          <m:r>
                            <a:rPr lang="pt-BR" sz="2300" b="0" i="1" smtClean="0">
                              <a:solidFill>
                                <a:schemeClr val="tx1"/>
                              </a:solidFill>
                              <a:highlight>
                                <a:srgbClr val="FFFFFF"/>
                              </a:highlight>
                              <a:latin typeface="Cambria Math" panose="02040503050406030204" pitchFamily="18" charset="0"/>
                            </a:rPr>
                            <m:t>−</m:t>
                          </m:r>
                          <m:r>
                            <a:rPr lang="pt-BR" sz="2300" b="0" i="1" smtClean="0">
                              <a:solidFill>
                                <a:schemeClr val="tx1"/>
                              </a:solidFill>
                              <a:highlight>
                                <a:srgbClr val="FFFFFF"/>
                              </a:highlight>
                              <a:latin typeface="Cambria Math" panose="02040503050406030204" pitchFamily="18" charset="0"/>
                              <a:ea typeface="Cambria Math" panose="02040503050406030204" pitchFamily="18" charset="0"/>
                            </a:rPr>
                            <m:t>𝜇</m:t>
                          </m:r>
                        </m:e>
                      </m:d>
                      <m:r>
                        <a:rPr lang="pt-BR" sz="2300" i="1">
                          <a:solidFill>
                            <a:schemeClr val="tx1"/>
                          </a:solidFill>
                          <a:highlight>
                            <a:srgbClr val="FFFFFF"/>
                          </a:highlight>
                          <a:latin typeface="Cambria Math" panose="02040503050406030204" pitchFamily="18" charset="0"/>
                          <a:ea typeface="Cambria Math" panose="02040503050406030204" pitchFamily="18" charset="0"/>
                        </a:rPr>
                        <m:t>≥</m:t>
                      </m:r>
                      <m:r>
                        <a:rPr lang="pt-BR" sz="2300" b="0" i="1" smtClean="0">
                          <a:solidFill>
                            <a:schemeClr val="tx1"/>
                          </a:solidFill>
                          <a:highlight>
                            <a:srgbClr val="FFFFFF"/>
                          </a:highlight>
                          <a:latin typeface="Cambria Math" panose="02040503050406030204" pitchFamily="18" charset="0"/>
                          <a:ea typeface="Cambria Math" panose="02040503050406030204" pitchFamily="18" charset="0"/>
                        </a:rPr>
                        <m:t>𝑚</m:t>
                      </m:r>
                      <m:r>
                        <a:rPr lang="pt-BR" sz="2300" b="0" i="1" smtClean="0">
                          <a:solidFill>
                            <a:schemeClr val="tx1"/>
                          </a:solidFill>
                          <a:highlight>
                            <a:srgbClr val="FFFFFF"/>
                          </a:highlight>
                          <a:latin typeface="Cambria Math" panose="02040503050406030204" pitchFamily="18" charset="0"/>
                          <a:ea typeface="Cambria Math" panose="02040503050406030204" pitchFamily="18" charset="0"/>
                        </a:rPr>
                        <m:t>𝜎</m:t>
                      </m:r>
                      <m:r>
                        <a:rPr lang="pt-BR" sz="2300" b="0" i="1" smtClean="0">
                          <a:solidFill>
                            <a:schemeClr val="tx1"/>
                          </a:solidFill>
                          <a:highlight>
                            <a:srgbClr val="FFFFFF"/>
                          </a:highlight>
                          <a:latin typeface="Cambria Math" panose="02040503050406030204" pitchFamily="18" charset="0"/>
                        </a:rPr>
                        <m:t>)</m:t>
                      </m:r>
                      <m:r>
                        <a:rPr lang="pt-BR" sz="2300" i="1">
                          <a:solidFill>
                            <a:schemeClr val="tx1"/>
                          </a:solidFill>
                          <a:highlight>
                            <a:srgbClr val="FFFFFF"/>
                          </a:highlight>
                          <a:latin typeface="Cambria Math" panose="02040503050406030204" pitchFamily="18" charset="0"/>
                          <a:ea typeface="Cambria Math" panose="02040503050406030204" pitchFamily="18" charset="0"/>
                        </a:rPr>
                        <m:t>≤</m:t>
                      </m:r>
                      <m:f>
                        <m:fPr>
                          <m:ctrlPr>
                            <a:rPr lang="ar-AE" sz="2300" b="0" i="1" smtClean="0">
                              <a:solidFill>
                                <a:schemeClr val="tx1"/>
                              </a:solidFill>
                              <a:highlight>
                                <a:srgbClr val="FFFFFF"/>
                              </a:highlight>
                              <a:latin typeface="Cambria Math" panose="02040503050406030204" pitchFamily="18" charset="0"/>
                            </a:rPr>
                          </m:ctrlPr>
                        </m:fPr>
                        <m:num>
                          <m:r>
                            <a:rPr lang="pt-BR" sz="2300" b="0" i="1" smtClean="0">
                              <a:solidFill>
                                <a:schemeClr val="tx1"/>
                              </a:solidFill>
                              <a:highlight>
                                <a:srgbClr val="FFFFFF"/>
                              </a:highlight>
                              <a:latin typeface="Cambria Math" panose="02040503050406030204" pitchFamily="18" charset="0"/>
                            </a:rPr>
                            <m:t>1</m:t>
                          </m:r>
                        </m:num>
                        <m:den>
                          <m:sSup>
                            <m:sSupPr>
                              <m:ctrlPr>
                                <a:rPr lang="pt-BR" sz="2300" b="0" i="1" smtClean="0">
                                  <a:solidFill>
                                    <a:schemeClr val="tx1"/>
                                  </a:solidFill>
                                  <a:highlight>
                                    <a:srgbClr val="FFFFFF"/>
                                  </a:highlight>
                                  <a:latin typeface="Cambria Math" panose="02040503050406030204" pitchFamily="18" charset="0"/>
                                </a:rPr>
                              </m:ctrlPr>
                            </m:sSupPr>
                            <m:e>
                              <m:r>
                                <a:rPr lang="pt-BR" sz="2300" b="0" i="1" smtClean="0">
                                  <a:solidFill>
                                    <a:schemeClr val="tx1"/>
                                  </a:solidFill>
                                  <a:highlight>
                                    <a:srgbClr val="FFFFFF"/>
                                  </a:highlight>
                                  <a:latin typeface="Cambria Math" panose="02040503050406030204" pitchFamily="18" charset="0"/>
                                </a:rPr>
                                <m:t>𝑚</m:t>
                              </m:r>
                            </m:e>
                            <m:sup>
                              <m:r>
                                <a:rPr lang="pt-BR" sz="2300" b="0" i="1" smtClean="0">
                                  <a:solidFill>
                                    <a:schemeClr val="tx1"/>
                                  </a:solidFill>
                                  <a:highlight>
                                    <a:srgbClr val="FFFFFF"/>
                                  </a:highlight>
                                  <a:latin typeface="Cambria Math" panose="02040503050406030204" pitchFamily="18" charset="0"/>
                                </a:rPr>
                                <m:t>2</m:t>
                              </m:r>
                            </m:sup>
                          </m:sSup>
                        </m:den>
                      </m:f>
                    </m:oMath>
                  </m:oMathPara>
                </a14:m>
                <a:endParaRPr lang="pt-BR" sz="2300" dirty="0">
                  <a:solidFill>
                    <a:schemeClr val="tx1"/>
                  </a:solidFill>
                </a:endParaRPr>
              </a:p>
            </p:txBody>
          </p:sp>
        </mc:Choice>
        <mc:Fallback xmlns="">
          <p:sp>
            <p:nvSpPr>
              <p:cNvPr id="11" name="CaixaDeTexto 10">
                <a:extLst>
                  <a:ext uri="{FF2B5EF4-FFF2-40B4-BE49-F238E27FC236}">
                    <a16:creationId xmlns:a16="http://schemas.microsoft.com/office/drawing/2014/main" id="{FBB6B908-ACF6-162C-2A37-73117D3E43CA}"/>
                  </a:ext>
                </a:extLst>
              </p:cNvPr>
              <p:cNvSpPr txBox="1">
                <a:spLocks noRot="1" noChangeAspect="1" noMove="1" noResize="1" noEditPoints="1" noAdjustHandles="1" noChangeArrowheads="1" noChangeShapeType="1" noTextEdit="1"/>
              </p:cNvSpPr>
              <p:nvPr/>
            </p:nvSpPr>
            <p:spPr>
              <a:xfrm>
                <a:off x="2707341" y="2783550"/>
                <a:ext cx="3729318" cy="778803"/>
              </a:xfrm>
              <a:prstGeom prst="rect">
                <a:avLst/>
              </a:prstGeom>
              <a:blipFill>
                <a:blip r:embed="rId3"/>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30528885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885B618-8AF6-A4CE-0747-C594D6F82D24}"/>
              </a:ext>
            </a:extLst>
          </p:cNvPr>
          <p:cNvSpPr>
            <a:spLocks noGrp="1"/>
          </p:cNvSpPr>
          <p:nvPr>
            <p:ph type="title"/>
          </p:nvPr>
        </p:nvSpPr>
        <p:spPr/>
        <p:txBody>
          <a:bodyPr/>
          <a:lstStyle/>
          <a:p>
            <a:r>
              <a:rPr lang="pt-BR" dirty="0"/>
              <a:t>TEDA</a:t>
            </a:r>
          </a:p>
        </p:txBody>
      </p:sp>
      <mc:AlternateContent xmlns:mc="http://schemas.openxmlformats.org/markup-compatibility/2006" xmlns:a14="http://schemas.microsoft.com/office/drawing/2010/main">
        <mc:Choice Requires="a14">
          <p:sp>
            <p:nvSpPr>
              <p:cNvPr id="8" name="Google Shape;458;p49">
                <a:extLst>
                  <a:ext uri="{FF2B5EF4-FFF2-40B4-BE49-F238E27FC236}">
                    <a16:creationId xmlns:a16="http://schemas.microsoft.com/office/drawing/2014/main" id="{A5CDBF21-0B89-D7DB-02ED-605599967ECD}"/>
                  </a:ext>
                </a:extLst>
              </p:cNvPr>
              <p:cNvSpPr txBox="1">
                <a:spLocks/>
              </p:cNvSpPr>
              <p:nvPr/>
            </p:nvSpPr>
            <p:spPr>
              <a:xfrm>
                <a:off x="621563" y="1104775"/>
                <a:ext cx="7878300" cy="2884519"/>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lgn="just">
                  <a:buClrTx/>
                  <a:buSzPts val="2200"/>
                  <a:buFont typeface="Arial" panose="020B0604020202020204" pitchFamily="34" charset="0"/>
                  <a:buChar char="•"/>
                </a:pPr>
                <a:r>
                  <a:rPr lang="en-US" sz="1800" dirty="0">
                    <a:solidFill>
                      <a:schemeClr val="tx1"/>
                    </a:solidFill>
                    <a:latin typeface="Lato"/>
                    <a:ea typeface="Lato"/>
                    <a:cs typeface="Lato"/>
                    <a:sym typeface="Lato"/>
                  </a:rPr>
                  <a:t>In 1996, </a:t>
                </a:r>
                <a:r>
                  <a:rPr lang="en-US" sz="1800" dirty="0" err="1">
                    <a:solidFill>
                      <a:schemeClr val="tx1"/>
                    </a:solidFill>
                    <a:latin typeface="Lato"/>
                    <a:ea typeface="Lato"/>
                    <a:cs typeface="Lato"/>
                    <a:sym typeface="Lato"/>
                  </a:rPr>
                  <a:t>Bernieri’s</a:t>
                </a:r>
                <a:r>
                  <a:rPr lang="en-US" sz="1800" dirty="0">
                    <a:solidFill>
                      <a:schemeClr val="tx1"/>
                    </a:solidFill>
                    <a:latin typeface="Lato"/>
                    <a:ea typeface="Lato"/>
                    <a:cs typeface="Lato"/>
                    <a:sym typeface="Lato"/>
                  </a:rPr>
                  <a:t> work have adapted it to use normalized eccentricity, as expressed in Equation below</a:t>
                </a:r>
                <a:r>
                  <a:rPr lang="en-US" sz="1800" dirty="0">
                    <a:solidFill>
                      <a:schemeClr val="tx1"/>
                    </a:solidFill>
                    <a:highlight>
                      <a:srgbClr val="FFFFFF"/>
                    </a:highlight>
                    <a:latin typeface="Lato"/>
                    <a:ea typeface="Lato"/>
                    <a:cs typeface="Lato"/>
                    <a:sym typeface="Lato"/>
                  </a:rPr>
                  <a:t>:</a:t>
                </a:r>
                <a:endParaRPr lang="en-US" sz="1500" dirty="0">
                  <a:solidFill>
                    <a:schemeClr val="tx1"/>
                  </a:solidFill>
                  <a:highlight>
                    <a:srgbClr val="FFFFFF"/>
                  </a:highlight>
                </a:endParaRPr>
              </a:p>
              <a:p>
                <a:pPr marL="88900" algn="ctr">
                  <a:buClr>
                    <a:srgbClr val="073763"/>
                  </a:buClr>
                  <a:buSzPts val="2200"/>
                </a:pPr>
                <a:endParaRPr lang="pt-BR" sz="2400" i="1" dirty="0">
                  <a:highlight>
                    <a:srgbClr val="FFFFFF"/>
                  </a:highlight>
                  <a:latin typeface="Cambria Math" panose="02040503050406030204" pitchFamily="18" charset="0"/>
                </a:endParaRPr>
              </a:p>
              <a:p>
                <a:pPr marL="88900" algn="ctr">
                  <a:buClr>
                    <a:srgbClr val="073763"/>
                  </a:buClr>
                  <a:buSzPts val="2200"/>
                </a:pPr>
                <a14:m>
                  <m:oMathPara xmlns:m="http://schemas.openxmlformats.org/officeDocument/2006/math">
                    <m:oMathParaPr>
                      <m:jc m:val="centerGroup"/>
                    </m:oMathParaPr>
                    <m:oMath xmlns:m="http://schemas.openxmlformats.org/officeDocument/2006/math">
                      <m:sSub>
                        <m:sSubPr>
                          <m:ctrlPr>
                            <a:rPr lang="ar-AE" sz="2400" i="1" smtClean="0">
                              <a:solidFill>
                                <a:schemeClr val="tx1"/>
                              </a:solidFill>
                              <a:highlight>
                                <a:srgbClr val="FFFFFF"/>
                              </a:highlight>
                              <a:latin typeface="Cambria Math" panose="02040503050406030204" pitchFamily="18" charset="0"/>
                            </a:rPr>
                          </m:ctrlPr>
                        </m:sSubPr>
                        <m:e>
                          <m:r>
                            <a:rPr lang="ar-AE" sz="2400" i="1" smtClean="0">
                              <a:solidFill>
                                <a:schemeClr val="tx1"/>
                              </a:solidFill>
                              <a:highlight>
                                <a:srgbClr val="FFFFFF"/>
                              </a:highlight>
                              <a:latin typeface="Cambria Math" panose="02040503050406030204" pitchFamily="18" charset="0"/>
                              <a:ea typeface="Cambria Math" panose="02040503050406030204" pitchFamily="18" charset="0"/>
                            </a:rPr>
                            <m:t>𝜁</m:t>
                          </m:r>
                        </m:e>
                        <m:sub>
                          <m:r>
                            <a:rPr lang="ar-AE" sz="2400" i="1" smtClean="0">
                              <a:solidFill>
                                <a:schemeClr val="tx1"/>
                              </a:solidFill>
                              <a:highlight>
                                <a:srgbClr val="FFFFFF"/>
                              </a:highlight>
                              <a:latin typeface="Cambria Math" panose="02040503050406030204" pitchFamily="18" charset="0"/>
                            </a:rPr>
                            <m:t>𝑘</m:t>
                          </m:r>
                        </m:sub>
                      </m:sSub>
                      <m:d>
                        <m:dPr>
                          <m:ctrlPr>
                            <a:rPr lang="ar-AE" sz="2400" i="1" smtClean="0">
                              <a:solidFill>
                                <a:schemeClr val="tx1"/>
                              </a:solidFill>
                              <a:highlight>
                                <a:srgbClr val="FFFFFF"/>
                              </a:highlight>
                              <a:latin typeface="Cambria Math" panose="02040503050406030204" pitchFamily="18" charset="0"/>
                            </a:rPr>
                          </m:ctrlPr>
                        </m:dPr>
                        <m:e>
                          <m:r>
                            <a:rPr lang="ar-AE" sz="2400" i="1" smtClean="0">
                              <a:solidFill>
                                <a:schemeClr val="tx1"/>
                              </a:solidFill>
                              <a:highlight>
                                <a:srgbClr val="FFFFFF"/>
                              </a:highlight>
                              <a:latin typeface="Cambria Math" panose="02040503050406030204" pitchFamily="18" charset="0"/>
                            </a:rPr>
                            <m:t>𝑥</m:t>
                          </m:r>
                        </m:e>
                      </m:d>
                      <m:r>
                        <a:rPr lang="pt-BR" sz="2400" i="1">
                          <a:solidFill>
                            <a:schemeClr val="tx1"/>
                          </a:solidFill>
                          <a:highlight>
                            <a:srgbClr val="FFFFFF"/>
                          </a:highlight>
                          <a:latin typeface="Cambria Math" panose="02040503050406030204" pitchFamily="18" charset="0"/>
                          <a:ea typeface="Cambria Math" panose="02040503050406030204" pitchFamily="18" charset="0"/>
                        </a:rPr>
                        <m:t>≥</m:t>
                      </m:r>
                      <m:f>
                        <m:fPr>
                          <m:ctrlPr>
                            <a:rPr lang="ar-AE" sz="2400" i="1" smtClean="0">
                              <a:solidFill>
                                <a:schemeClr val="tx1"/>
                              </a:solidFill>
                              <a:highlight>
                                <a:srgbClr val="FFFFFF"/>
                              </a:highlight>
                              <a:latin typeface="Cambria Math" panose="02040503050406030204" pitchFamily="18" charset="0"/>
                            </a:rPr>
                          </m:ctrlPr>
                        </m:fPr>
                        <m:num>
                          <m:sSup>
                            <m:sSupPr>
                              <m:ctrlPr>
                                <a:rPr lang="ar-AE" sz="2400" i="1" smtClean="0">
                                  <a:solidFill>
                                    <a:schemeClr val="tx1"/>
                                  </a:solidFill>
                                  <a:highlight>
                                    <a:srgbClr val="FFFFFF"/>
                                  </a:highlight>
                                  <a:latin typeface="Cambria Math" panose="02040503050406030204" pitchFamily="18" charset="0"/>
                                </a:rPr>
                              </m:ctrlPr>
                            </m:sSupPr>
                            <m:e>
                              <m:r>
                                <a:rPr lang="pt-BR" sz="2400" i="1" smtClean="0">
                                  <a:solidFill>
                                    <a:schemeClr val="tx1"/>
                                  </a:solidFill>
                                  <a:highlight>
                                    <a:srgbClr val="FFFFFF"/>
                                  </a:highlight>
                                  <a:latin typeface="Cambria Math" panose="02040503050406030204" pitchFamily="18" charset="0"/>
                                </a:rPr>
                                <m:t>𝑚</m:t>
                              </m:r>
                            </m:e>
                            <m:sup>
                              <m:r>
                                <a:rPr lang="pt-BR" sz="2400" i="1" smtClean="0">
                                  <a:solidFill>
                                    <a:schemeClr val="tx1"/>
                                  </a:solidFill>
                                  <a:highlight>
                                    <a:srgbClr val="FFFFFF"/>
                                  </a:highlight>
                                  <a:latin typeface="Cambria Math" panose="02040503050406030204" pitchFamily="18" charset="0"/>
                                </a:rPr>
                                <m:t>2</m:t>
                              </m:r>
                            </m:sup>
                          </m:sSup>
                          <m:r>
                            <a:rPr lang="pt-BR" sz="2400" i="1" smtClean="0">
                              <a:solidFill>
                                <a:schemeClr val="tx1"/>
                              </a:solidFill>
                              <a:highlight>
                                <a:srgbClr val="FFFFFF"/>
                              </a:highlight>
                              <a:latin typeface="Cambria Math" panose="02040503050406030204" pitchFamily="18" charset="0"/>
                            </a:rPr>
                            <m:t>+</m:t>
                          </m:r>
                          <m:r>
                            <a:rPr lang="pt-BR" sz="2400" i="1" smtClean="0">
                              <a:solidFill>
                                <a:schemeClr val="tx1"/>
                              </a:solidFill>
                              <a:highlight>
                                <a:srgbClr val="FFFFFF"/>
                              </a:highlight>
                              <a:latin typeface="Cambria Math" panose="02040503050406030204" pitchFamily="18" charset="0"/>
                            </a:rPr>
                            <m:t>1</m:t>
                          </m:r>
                        </m:num>
                        <m:den>
                          <m:r>
                            <a:rPr lang="pt-BR" sz="2400" i="1" smtClean="0">
                              <a:solidFill>
                                <a:schemeClr val="tx1"/>
                              </a:solidFill>
                              <a:highlight>
                                <a:srgbClr val="FFFFFF"/>
                              </a:highlight>
                              <a:latin typeface="Cambria Math" panose="02040503050406030204" pitchFamily="18" charset="0"/>
                            </a:rPr>
                            <m:t>2</m:t>
                          </m:r>
                          <m:r>
                            <a:rPr lang="pt-BR" sz="2400" i="1" smtClean="0">
                              <a:solidFill>
                                <a:schemeClr val="tx1"/>
                              </a:solidFill>
                              <a:highlight>
                                <a:srgbClr val="FFFFFF"/>
                              </a:highlight>
                              <a:latin typeface="Cambria Math" panose="02040503050406030204" pitchFamily="18" charset="0"/>
                            </a:rPr>
                            <m:t>𝑘</m:t>
                          </m:r>
                        </m:den>
                      </m:f>
                    </m:oMath>
                  </m:oMathPara>
                </a14:m>
                <a:endParaRPr lang="ar-AE" sz="2400" dirty="0">
                  <a:solidFill>
                    <a:srgbClr val="002060"/>
                  </a:solidFill>
                  <a:highlight>
                    <a:srgbClr val="FFFFFF"/>
                  </a:highlight>
                </a:endParaRPr>
              </a:p>
              <a:p>
                <a:pPr marL="88900" algn="ctr">
                  <a:buClr>
                    <a:srgbClr val="073763"/>
                  </a:buClr>
                  <a:buSzPts val="2200"/>
                </a:pPr>
                <a:endParaRPr lang="ar-AE" sz="2400" dirty="0">
                  <a:solidFill>
                    <a:srgbClr val="002060"/>
                  </a:solidFill>
                  <a:highlight>
                    <a:srgbClr val="FFFFFF"/>
                  </a:highlight>
                </a:endParaRPr>
              </a:p>
              <a:p>
                <a:pPr marL="88900" algn="ctr">
                  <a:buClr>
                    <a:srgbClr val="073763"/>
                  </a:buClr>
                  <a:buSzPts val="2200"/>
                </a:pPr>
                <a:endParaRPr lang="ar-AE" sz="2400" dirty="0">
                  <a:solidFill>
                    <a:srgbClr val="002060"/>
                  </a:solidFill>
                  <a:highlight>
                    <a:srgbClr val="FFFFFF"/>
                  </a:highlight>
                </a:endParaRPr>
              </a:p>
            </p:txBody>
          </p:sp>
        </mc:Choice>
        <mc:Fallback xmlns="">
          <p:sp>
            <p:nvSpPr>
              <p:cNvPr id="8" name="Google Shape;458;p49">
                <a:extLst>
                  <a:ext uri="{FF2B5EF4-FFF2-40B4-BE49-F238E27FC236}">
                    <a16:creationId xmlns:a16="http://schemas.microsoft.com/office/drawing/2014/main" id="{A5CDBF21-0B89-D7DB-02ED-605599967ECD}"/>
                  </a:ext>
                </a:extLst>
              </p:cNvPr>
              <p:cNvSpPr txBox="1">
                <a:spLocks noRot="1" noChangeAspect="1" noMove="1" noResize="1" noEditPoints="1" noAdjustHandles="1" noChangeArrowheads="1" noChangeShapeType="1" noTextEdit="1"/>
              </p:cNvSpPr>
              <p:nvPr/>
            </p:nvSpPr>
            <p:spPr>
              <a:xfrm>
                <a:off x="621563" y="1104775"/>
                <a:ext cx="7878300" cy="2884519"/>
              </a:xfrm>
              <a:prstGeom prst="rect">
                <a:avLst/>
              </a:prstGeom>
              <a:blipFill>
                <a:blip r:embed="rId2"/>
                <a:stretch>
                  <a:fillRect l="-929" r="-619"/>
                </a:stretch>
              </a:blipFill>
            </p:spPr>
            <p:txBody>
              <a:bodyPr/>
              <a:lstStyle/>
              <a:p>
                <a:r>
                  <a:rPr lang="pt-BR">
                    <a:noFill/>
                  </a:rPr>
                  <a:t> </a:t>
                </a:r>
              </a:p>
            </p:txBody>
          </p:sp>
        </mc:Fallback>
      </mc:AlternateContent>
    </p:spTree>
    <p:extLst>
      <p:ext uri="{BB962C8B-B14F-4D97-AF65-F5344CB8AC3E}">
        <p14:creationId xmlns:p14="http://schemas.microsoft.com/office/powerpoint/2010/main" val="8951298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885B618-8AF6-A4CE-0747-C594D6F82D24}"/>
              </a:ext>
            </a:extLst>
          </p:cNvPr>
          <p:cNvSpPr>
            <a:spLocks noGrp="1"/>
          </p:cNvSpPr>
          <p:nvPr>
            <p:ph type="title"/>
          </p:nvPr>
        </p:nvSpPr>
        <p:spPr/>
        <p:txBody>
          <a:bodyPr/>
          <a:lstStyle/>
          <a:p>
            <a:r>
              <a:rPr lang="pt-BR" dirty="0"/>
              <a:t>TEDA</a:t>
            </a:r>
          </a:p>
        </p:txBody>
      </p:sp>
      <mc:AlternateContent xmlns:mc="http://schemas.openxmlformats.org/markup-compatibility/2006">
        <mc:Choice xmlns:a14="http://schemas.microsoft.com/office/drawing/2010/main" Requires="a14">
          <p:sp>
            <p:nvSpPr>
              <p:cNvPr id="5" name="Google Shape;458;p49">
                <a:extLst>
                  <a:ext uri="{FF2B5EF4-FFF2-40B4-BE49-F238E27FC236}">
                    <a16:creationId xmlns:a16="http://schemas.microsoft.com/office/drawing/2014/main" id="{6061AE09-22F6-5CA1-FD9F-23A93FB41DF6}"/>
                  </a:ext>
                </a:extLst>
              </p:cNvPr>
              <p:cNvSpPr txBox="1">
                <a:spLocks/>
              </p:cNvSpPr>
              <p:nvPr/>
            </p:nvSpPr>
            <p:spPr>
              <a:xfrm>
                <a:off x="621563" y="1104776"/>
                <a:ext cx="7878300" cy="1594276"/>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lgn="just">
                  <a:buClrTx/>
                  <a:buSzPts val="2200"/>
                  <a:buFont typeface="Arial" panose="020B0604020202020204" pitchFamily="34" charset="0"/>
                  <a:buChar char="•"/>
                </a:pPr>
                <a:r>
                  <a:rPr lang="en-US" sz="1800" dirty="0">
                    <a:solidFill>
                      <a:schemeClr val="tx1"/>
                    </a:solidFill>
                    <a:latin typeface="Lato"/>
                    <a:ea typeface="Lato"/>
                    <a:cs typeface="Lato"/>
                    <a:sym typeface="Lato"/>
                  </a:rPr>
                  <a:t>Therefore, the value of </a:t>
                </a:r>
                <a:r>
                  <a:rPr lang="en-US" sz="1800" b="1" i="1" dirty="0">
                    <a:solidFill>
                      <a:schemeClr val="tx1"/>
                    </a:solidFill>
                    <a:latin typeface="Lato"/>
                    <a:ea typeface="Lato"/>
                    <a:cs typeface="Lato"/>
                    <a:sym typeface="Lato"/>
                  </a:rPr>
                  <a:t>m</a:t>
                </a:r>
                <a:r>
                  <a:rPr lang="en-US" sz="1800" dirty="0">
                    <a:solidFill>
                      <a:schemeClr val="tx1"/>
                    </a:solidFill>
                    <a:latin typeface="Lato"/>
                    <a:ea typeface="Lato"/>
                    <a:cs typeface="Lato"/>
                    <a:sym typeface="Lato"/>
                  </a:rPr>
                  <a:t> represents the </a:t>
                </a:r>
                <a:r>
                  <a:rPr lang="en-US" sz="1800" b="1" i="1" dirty="0">
                    <a:solidFill>
                      <a:schemeClr val="tx1"/>
                    </a:solidFill>
                    <a:latin typeface="Lato"/>
                    <a:ea typeface="Lato"/>
                    <a:cs typeface="Lato"/>
                    <a:sym typeface="Lato"/>
                  </a:rPr>
                  <a:t>threshold of sensitivity of the method</a:t>
                </a:r>
                <a:r>
                  <a:rPr lang="en-US" sz="1800" dirty="0">
                    <a:solidFill>
                      <a:schemeClr val="tx1"/>
                    </a:solidFill>
                    <a:latin typeface="Lato"/>
                    <a:ea typeface="Lato"/>
                    <a:cs typeface="Lato"/>
                    <a:sym typeface="Lato"/>
                  </a:rPr>
                  <a:t>. The larger the value of </a:t>
                </a:r>
                <a:r>
                  <a:rPr lang="en-US" sz="1800" b="1" i="1" dirty="0">
                    <a:solidFill>
                      <a:schemeClr val="tx1"/>
                    </a:solidFill>
                    <a:latin typeface="Lato"/>
                    <a:ea typeface="Lato"/>
                    <a:cs typeface="Lato"/>
                    <a:sym typeface="Lato"/>
                  </a:rPr>
                  <a:t>m</a:t>
                </a:r>
                <a:r>
                  <a:rPr lang="en-US" sz="1800" dirty="0">
                    <a:solidFill>
                      <a:schemeClr val="tx1"/>
                    </a:solidFill>
                    <a:latin typeface="Lato"/>
                    <a:ea typeface="Lato"/>
                    <a:cs typeface="Lato"/>
                    <a:sym typeface="Lato"/>
                  </a:rPr>
                  <a:t>, the less sensitive the algorithm will be. If the normalized eccentricity (</a:t>
                </a:r>
                <a14:m>
                  <m:oMath xmlns:m="http://schemas.openxmlformats.org/officeDocument/2006/math">
                    <m:sSub>
                      <m:sSubPr>
                        <m:ctrlPr>
                          <a:rPr lang="ar-AE" sz="1800" i="1" smtClean="0">
                            <a:solidFill>
                              <a:schemeClr val="tx1"/>
                            </a:solidFill>
                            <a:highlight>
                              <a:srgbClr val="FFFFFF"/>
                            </a:highlight>
                            <a:latin typeface="Cambria Math" panose="02040503050406030204" pitchFamily="18" charset="0"/>
                            <a:sym typeface="Overpass"/>
                          </a:rPr>
                        </m:ctrlPr>
                      </m:sSubPr>
                      <m:e>
                        <m:r>
                          <a:rPr lang="ar-AE" sz="1800" i="1" smtClean="0">
                            <a:solidFill>
                              <a:schemeClr val="tx1"/>
                            </a:solidFill>
                            <a:highlight>
                              <a:srgbClr val="FFFFFF"/>
                            </a:highlight>
                            <a:latin typeface="Cambria Math" panose="02040503050406030204" pitchFamily="18" charset="0"/>
                            <a:ea typeface="Cambria Math" panose="02040503050406030204" pitchFamily="18" charset="0"/>
                            <a:sym typeface="Overpass"/>
                          </a:rPr>
                          <m:t>𝜁</m:t>
                        </m:r>
                      </m:e>
                      <m:sub>
                        <m:r>
                          <a:rPr lang="ar-AE" sz="1800" i="1" smtClean="0">
                            <a:solidFill>
                              <a:schemeClr val="tx1"/>
                            </a:solidFill>
                            <a:highlight>
                              <a:srgbClr val="FFFFFF"/>
                            </a:highlight>
                            <a:latin typeface="Cambria Math" panose="02040503050406030204" pitchFamily="18" charset="0"/>
                            <a:sym typeface="Overpass"/>
                          </a:rPr>
                          <m:t>𝑘</m:t>
                        </m:r>
                      </m:sub>
                    </m:sSub>
                    <m:d>
                      <m:dPr>
                        <m:ctrlPr>
                          <a:rPr lang="ar-AE" sz="1800" i="1" smtClean="0">
                            <a:solidFill>
                              <a:schemeClr val="tx1"/>
                            </a:solidFill>
                            <a:highlight>
                              <a:srgbClr val="FFFFFF"/>
                            </a:highlight>
                            <a:latin typeface="Cambria Math" panose="02040503050406030204" pitchFamily="18" charset="0"/>
                            <a:sym typeface="Overpass"/>
                          </a:rPr>
                        </m:ctrlPr>
                      </m:dPr>
                      <m:e>
                        <m:r>
                          <a:rPr lang="ar-AE" sz="1800" i="1" smtClean="0">
                            <a:solidFill>
                              <a:schemeClr val="tx1"/>
                            </a:solidFill>
                            <a:highlight>
                              <a:srgbClr val="FFFFFF"/>
                            </a:highlight>
                            <a:latin typeface="Cambria Math" panose="02040503050406030204" pitchFamily="18" charset="0"/>
                            <a:sym typeface="Overpass"/>
                          </a:rPr>
                          <m:t>𝑥</m:t>
                        </m:r>
                      </m:e>
                    </m:d>
                  </m:oMath>
                </a14:m>
                <a:r>
                  <a:rPr lang="en-US" sz="1800" dirty="0">
                    <a:solidFill>
                      <a:schemeClr val="tx1"/>
                    </a:solidFill>
                    <a:latin typeface="Lato"/>
                    <a:ea typeface="Lato"/>
                    <a:cs typeface="Lato"/>
                    <a:sym typeface="Lato"/>
                  </a:rPr>
                  <a:t>) is greater than the second term, being a true proposition, then </a:t>
                </a:r>
                <a14:m>
                  <m:oMath xmlns:m="http://schemas.openxmlformats.org/officeDocument/2006/math">
                    <m:sSub>
                      <m:sSubPr>
                        <m:ctrlPr>
                          <a:rPr lang="pt-BR" sz="1800" i="1">
                            <a:solidFill>
                              <a:schemeClr val="tx1"/>
                            </a:solidFill>
                            <a:highlight>
                              <a:srgbClr val="FFFFFF"/>
                            </a:highlight>
                            <a:latin typeface="Cambria Math" panose="02040503050406030204" pitchFamily="18" charset="0"/>
                          </a:rPr>
                        </m:ctrlPr>
                      </m:sSubPr>
                      <m:e>
                        <m:r>
                          <a:rPr lang="pt-BR" sz="1800" i="1">
                            <a:solidFill>
                              <a:schemeClr val="tx1"/>
                            </a:solidFill>
                            <a:highlight>
                              <a:srgbClr val="FFFFFF"/>
                            </a:highlight>
                            <a:latin typeface="Cambria Math" panose="02040503050406030204" pitchFamily="18" charset="0"/>
                          </a:rPr>
                          <m:t>𝑥</m:t>
                        </m:r>
                      </m:e>
                      <m:sub>
                        <m:r>
                          <a:rPr lang="pt-BR" sz="1800" i="1">
                            <a:solidFill>
                              <a:schemeClr val="tx1"/>
                            </a:solidFill>
                            <a:highlight>
                              <a:srgbClr val="FFFFFF"/>
                            </a:highlight>
                            <a:latin typeface="Cambria Math" panose="02040503050406030204" pitchFamily="18" charset="0"/>
                          </a:rPr>
                          <m:t>𝑘</m:t>
                        </m:r>
                      </m:sub>
                    </m:sSub>
                  </m:oMath>
                </a14:m>
                <a:r>
                  <a:rPr lang="en-US" sz="1800" dirty="0">
                    <a:solidFill>
                      <a:schemeClr val="tx1"/>
                    </a:solidFill>
                    <a:latin typeface="Lato"/>
                    <a:ea typeface="Lato"/>
                    <a:cs typeface="Lato"/>
                    <a:sym typeface="Lato"/>
                  </a:rPr>
                  <a:t> will be an outlier.</a:t>
                </a:r>
              </a:p>
              <a:p>
                <a:pPr marL="88900" algn="ctr">
                  <a:buClr>
                    <a:srgbClr val="073763"/>
                  </a:buClr>
                  <a:buSzPts val="2200"/>
                </a:pPr>
                <a:endParaRPr lang="ar-AE" sz="2400" dirty="0">
                  <a:solidFill>
                    <a:srgbClr val="002060"/>
                  </a:solidFill>
                  <a:highlight>
                    <a:srgbClr val="FFFFFF"/>
                  </a:highlight>
                </a:endParaRPr>
              </a:p>
            </p:txBody>
          </p:sp>
        </mc:Choice>
        <mc:Fallback>
          <p:sp>
            <p:nvSpPr>
              <p:cNvPr id="5" name="Google Shape;458;p49">
                <a:extLst>
                  <a:ext uri="{FF2B5EF4-FFF2-40B4-BE49-F238E27FC236}">
                    <a16:creationId xmlns:a16="http://schemas.microsoft.com/office/drawing/2014/main" id="{6061AE09-22F6-5CA1-FD9F-23A93FB41DF6}"/>
                  </a:ext>
                </a:extLst>
              </p:cNvPr>
              <p:cNvSpPr txBox="1">
                <a:spLocks noRot="1" noChangeAspect="1" noMove="1" noResize="1" noEditPoints="1" noAdjustHandles="1" noChangeArrowheads="1" noChangeShapeType="1" noTextEdit="1"/>
              </p:cNvSpPr>
              <p:nvPr/>
            </p:nvSpPr>
            <p:spPr>
              <a:xfrm>
                <a:off x="621563" y="1104776"/>
                <a:ext cx="7878300" cy="1594276"/>
              </a:xfrm>
              <a:prstGeom prst="rect">
                <a:avLst/>
              </a:prstGeom>
              <a:blipFill>
                <a:blip r:embed="rId2"/>
                <a:stretch>
                  <a:fillRect l="-929" t="-3053" r="-619"/>
                </a:stretch>
              </a:blipFill>
            </p:spPr>
            <p:txBody>
              <a:bodyPr/>
              <a:lstStyle/>
              <a:p>
                <a:r>
                  <a:rPr lang="pt-BR">
                    <a:noFill/>
                  </a:rPr>
                  <a:t> </a:t>
                </a:r>
              </a:p>
            </p:txBody>
          </p:sp>
        </mc:Fallback>
      </mc:AlternateContent>
      <p:pic>
        <p:nvPicPr>
          <p:cNvPr id="6" name="Picture 2" descr="Simple ways to Detect Outliers. In Machine learning, whenever we train… |  by Uzma Alfatmi | Medium">
            <a:extLst>
              <a:ext uri="{FF2B5EF4-FFF2-40B4-BE49-F238E27FC236}">
                <a16:creationId xmlns:a16="http://schemas.microsoft.com/office/drawing/2014/main" id="{F7E513A8-DDAE-E468-3911-758073A90F1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044" t="14318" r="12737" b="9415"/>
          <a:stretch/>
        </p:blipFill>
        <p:spPr bwMode="auto">
          <a:xfrm>
            <a:off x="1440702" y="2420574"/>
            <a:ext cx="3530954" cy="231145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7" name="CaixaDeTexto 6">
                <a:extLst>
                  <a:ext uri="{FF2B5EF4-FFF2-40B4-BE49-F238E27FC236}">
                    <a16:creationId xmlns:a16="http://schemas.microsoft.com/office/drawing/2014/main" id="{A8BF2E23-8BF9-C9AF-1B8D-239B39524BDA}"/>
                  </a:ext>
                </a:extLst>
              </p:cNvPr>
              <p:cNvSpPr txBox="1"/>
              <p:nvPr/>
            </p:nvSpPr>
            <p:spPr>
              <a:xfrm>
                <a:off x="5368564" y="2910853"/>
                <a:ext cx="2334734" cy="802527"/>
              </a:xfrm>
              <a:prstGeom prst="rect">
                <a:avLst/>
              </a:prstGeom>
              <a:noFill/>
              <a:ln>
                <a:solidFill>
                  <a:schemeClr val="tx1">
                    <a:lumMod val="95000"/>
                    <a:lumOff val="5000"/>
                  </a:schemeClr>
                </a:solidFill>
              </a:ln>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ar-AE" sz="2300" b="0" i="1" smtClean="0">
                              <a:solidFill>
                                <a:schemeClr val="tx1"/>
                              </a:solidFill>
                              <a:highlight>
                                <a:srgbClr val="FFFFFF"/>
                              </a:highlight>
                              <a:latin typeface="Cambria Math" panose="02040503050406030204" pitchFamily="18" charset="0"/>
                            </a:rPr>
                          </m:ctrlPr>
                        </m:sSubPr>
                        <m:e>
                          <m:r>
                            <a:rPr lang="ar-AE" sz="2300" b="0" i="1" smtClean="0">
                              <a:solidFill>
                                <a:schemeClr val="tx1"/>
                              </a:solidFill>
                              <a:highlight>
                                <a:srgbClr val="FFFFFF"/>
                              </a:highlight>
                              <a:latin typeface="Cambria Math" panose="02040503050406030204" pitchFamily="18" charset="0"/>
                              <a:ea typeface="Cambria Math" panose="02040503050406030204" pitchFamily="18" charset="0"/>
                            </a:rPr>
                            <m:t>𝜁</m:t>
                          </m:r>
                        </m:e>
                        <m:sub>
                          <m:r>
                            <a:rPr lang="ar-AE" sz="2300" b="0" i="1" smtClean="0">
                              <a:solidFill>
                                <a:schemeClr val="tx1"/>
                              </a:solidFill>
                              <a:highlight>
                                <a:srgbClr val="FFFFFF"/>
                              </a:highlight>
                              <a:latin typeface="Cambria Math" panose="02040503050406030204" pitchFamily="18" charset="0"/>
                            </a:rPr>
                            <m:t>𝑘</m:t>
                          </m:r>
                        </m:sub>
                      </m:sSub>
                      <m:d>
                        <m:dPr>
                          <m:ctrlPr>
                            <a:rPr lang="ar-AE" sz="2300" b="0" i="1" smtClean="0">
                              <a:solidFill>
                                <a:schemeClr val="tx1"/>
                              </a:solidFill>
                              <a:highlight>
                                <a:srgbClr val="FFFFFF"/>
                              </a:highlight>
                              <a:latin typeface="Cambria Math" panose="02040503050406030204" pitchFamily="18" charset="0"/>
                            </a:rPr>
                          </m:ctrlPr>
                        </m:dPr>
                        <m:e>
                          <m:r>
                            <a:rPr lang="ar-AE" sz="2300" b="0" i="1" smtClean="0">
                              <a:solidFill>
                                <a:schemeClr val="tx1"/>
                              </a:solidFill>
                              <a:highlight>
                                <a:srgbClr val="FFFFFF"/>
                              </a:highlight>
                              <a:latin typeface="Cambria Math" panose="02040503050406030204" pitchFamily="18" charset="0"/>
                            </a:rPr>
                            <m:t>𝑥</m:t>
                          </m:r>
                        </m:e>
                      </m:d>
                      <m:r>
                        <a:rPr lang="pt-BR" sz="2300" i="1">
                          <a:solidFill>
                            <a:schemeClr val="tx1"/>
                          </a:solidFill>
                          <a:highlight>
                            <a:srgbClr val="FFFFFF"/>
                          </a:highlight>
                          <a:latin typeface="Cambria Math" panose="02040503050406030204" pitchFamily="18" charset="0"/>
                          <a:ea typeface="Cambria Math" panose="02040503050406030204" pitchFamily="18" charset="0"/>
                        </a:rPr>
                        <m:t>≥</m:t>
                      </m:r>
                      <m:f>
                        <m:fPr>
                          <m:ctrlPr>
                            <a:rPr lang="ar-AE" sz="2300" b="0" i="1" smtClean="0">
                              <a:solidFill>
                                <a:schemeClr val="tx1"/>
                              </a:solidFill>
                              <a:highlight>
                                <a:srgbClr val="FFFFFF"/>
                              </a:highlight>
                              <a:latin typeface="Cambria Math" panose="02040503050406030204" pitchFamily="18" charset="0"/>
                            </a:rPr>
                          </m:ctrlPr>
                        </m:fPr>
                        <m:num>
                          <m:sSup>
                            <m:sSupPr>
                              <m:ctrlPr>
                                <a:rPr lang="ar-AE" sz="2300" b="0" i="1" smtClean="0">
                                  <a:solidFill>
                                    <a:schemeClr val="tx1"/>
                                  </a:solidFill>
                                  <a:highlight>
                                    <a:srgbClr val="FFFFFF"/>
                                  </a:highlight>
                                  <a:latin typeface="Cambria Math" panose="02040503050406030204" pitchFamily="18" charset="0"/>
                                </a:rPr>
                              </m:ctrlPr>
                            </m:sSupPr>
                            <m:e>
                              <m:r>
                                <a:rPr lang="pt-BR" sz="2300" b="0" i="1" smtClean="0">
                                  <a:solidFill>
                                    <a:schemeClr val="tx1"/>
                                  </a:solidFill>
                                  <a:highlight>
                                    <a:srgbClr val="FFFFFF"/>
                                  </a:highlight>
                                  <a:latin typeface="Cambria Math" panose="02040503050406030204" pitchFamily="18" charset="0"/>
                                </a:rPr>
                                <m:t>𝑚</m:t>
                              </m:r>
                            </m:e>
                            <m:sup>
                              <m:r>
                                <a:rPr lang="pt-BR" sz="2300" b="0" i="1" smtClean="0">
                                  <a:solidFill>
                                    <a:schemeClr val="tx1"/>
                                  </a:solidFill>
                                  <a:highlight>
                                    <a:srgbClr val="FFFFFF"/>
                                  </a:highlight>
                                  <a:latin typeface="Cambria Math" panose="02040503050406030204" pitchFamily="18" charset="0"/>
                                </a:rPr>
                                <m:t>2</m:t>
                              </m:r>
                            </m:sup>
                          </m:sSup>
                          <m:r>
                            <a:rPr lang="pt-BR" sz="2300" b="0" i="1" smtClean="0">
                              <a:solidFill>
                                <a:schemeClr val="tx1"/>
                              </a:solidFill>
                              <a:highlight>
                                <a:srgbClr val="FFFFFF"/>
                              </a:highlight>
                              <a:latin typeface="Cambria Math" panose="02040503050406030204" pitchFamily="18" charset="0"/>
                            </a:rPr>
                            <m:t>+</m:t>
                          </m:r>
                          <m:r>
                            <a:rPr lang="pt-BR" sz="2300" b="0" i="1" smtClean="0">
                              <a:solidFill>
                                <a:schemeClr val="tx1"/>
                              </a:solidFill>
                              <a:highlight>
                                <a:srgbClr val="FFFFFF"/>
                              </a:highlight>
                              <a:latin typeface="Cambria Math" panose="02040503050406030204" pitchFamily="18" charset="0"/>
                            </a:rPr>
                            <m:t>1</m:t>
                          </m:r>
                        </m:num>
                        <m:den>
                          <m:r>
                            <a:rPr lang="pt-BR" sz="2300" b="0" i="1" smtClean="0">
                              <a:solidFill>
                                <a:schemeClr val="tx1"/>
                              </a:solidFill>
                              <a:highlight>
                                <a:srgbClr val="FFFFFF"/>
                              </a:highlight>
                              <a:latin typeface="Cambria Math" panose="02040503050406030204" pitchFamily="18" charset="0"/>
                            </a:rPr>
                            <m:t>2</m:t>
                          </m:r>
                          <m:r>
                            <a:rPr lang="pt-BR" sz="2300" b="0" i="1" smtClean="0">
                              <a:solidFill>
                                <a:schemeClr val="tx1"/>
                              </a:solidFill>
                              <a:highlight>
                                <a:srgbClr val="FFFFFF"/>
                              </a:highlight>
                              <a:latin typeface="Cambria Math" panose="02040503050406030204" pitchFamily="18" charset="0"/>
                            </a:rPr>
                            <m:t>𝑘</m:t>
                          </m:r>
                        </m:den>
                      </m:f>
                    </m:oMath>
                  </m:oMathPara>
                </a14:m>
                <a:endParaRPr lang="pt-BR" sz="2300" dirty="0"/>
              </a:p>
            </p:txBody>
          </p:sp>
        </mc:Choice>
        <mc:Fallback xmlns="">
          <p:sp>
            <p:nvSpPr>
              <p:cNvPr id="7" name="CaixaDeTexto 6">
                <a:extLst>
                  <a:ext uri="{FF2B5EF4-FFF2-40B4-BE49-F238E27FC236}">
                    <a16:creationId xmlns:a16="http://schemas.microsoft.com/office/drawing/2014/main" id="{A8BF2E23-8BF9-C9AF-1B8D-239B39524BDA}"/>
                  </a:ext>
                </a:extLst>
              </p:cNvPr>
              <p:cNvSpPr txBox="1">
                <a:spLocks noRot="1" noChangeAspect="1" noMove="1" noResize="1" noEditPoints="1" noAdjustHandles="1" noChangeArrowheads="1" noChangeShapeType="1" noTextEdit="1"/>
              </p:cNvSpPr>
              <p:nvPr/>
            </p:nvSpPr>
            <p:spPr>
              <a:xfrm>
                <a:off x="5368564" y="2910853"/>
                <a:ext cx="2334734" cy="802527"/>
              </a:xfrm>
              <a:prstGeom prst="rect">
                <a:avLst/>
              </a:prstGeom>
              <a:blipFill>
                <a:blip r:embed="rId4"/>
                <a:stretch>
                  <a:fillRect/>
                </a:stretch>
              </a:blipFill>
              <a:ln>
                <a:solidFill>
                  <a:schemeClr val="tx1">
                    <a:lumMod val="95000"/>
                    <a:lumOff val="5000"/>
                  </a:schemeClr>
                </a:solidFill>
              </a:ln>
            </p:spPr>
            <p:txBody>
              <a:bodyPr/>
              <a:lstStyle/>
              <a:p>
                <a:r>
                  <a:rPr lang="pt-BR">
                    <a:noFill/>
                  </a:rPr>
                  <a:t> </a:t>
                </a:r>
              </a:p>
            </p:txBody>
          </p:sp>
        </mc:Fallback>
      </mc:AlternateContent>
    </p:spTree>
    <p:extLst>
      <p:ext uri="{BB962C8B-B14F-4D97-AF65-F5344CB8AC3E}">
        <p14:creationId xmlns:p14="http://schemas.microsoft.com/office/powerpoint/2010/main" val="34813661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957"/>
        <p:cNvGrpSpPr/>
        <p:nvPr/>
      </p:nvGrpSpPr>
      <p:grpSpPr>
        <a:xfrm>
          <a:off x="0" y="0"/>
          <a:ext cx="0" cy="0"/>
          <a:chOff x="0" y="0"/>
          <a:chExt cx="0" cy="0"/>
        </a:xfrm>
      </p:grpSpPr>
      <p:sp>
        <p:nvSpPr>
          <p:cNvPr id="9" name="Google Shape;265;p32">
            <a:extLst>
              <a:ext uri="{FF2B5EF4-FFF2-40B4-BE49-F238E27FC236}">
                <a16:creationId xmlns:a16="http://schemas.microsoft.com/office/drawing/2014/main" id="{A994EC33-5CC6-E55C-EC62-951A772427FF}"/>
              </a:ext>
            </a:extLst>
          </p:cNvPr>
          <p:cNvSpPr/>
          <p:nvPr/>
        </p:nvSpPr>
        <p:spPr>
          <a:xfrm>
            <a:off x="125200" y="106200"/>
            <a:ext cx="8940900" cy="4931100"/>
          </a:xfrm>
          <a:prstGeom prst="rect">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58" name="Google Shape;958;p96"/>
          <p:cNvGrpSpPr/>
          <p:nvPr/>
        </p:nvGrpSpPr>
        <p:grpSpPr>
          <a:xfrm>
            <a:off x="4360149" y="632092"/>
            <a:ext cx="3879489" cy="3879489"/>
            <a:chOff x="4522050" y="622650"/>
            <a:chExt cx="3898200" cy="3898200"/>
          </a:xfrm>
        </p:grpSpPr>
        <p:sp>
          <p:nvSpPr>
            <p:cNvPr id="959" name="Google Shape;959;p96"/>
            <p:cNvSpPr/>
            <p:nvPr/>
          </p:nvSpPr>
          <p:spPr>
            <a:xfrm>
              <a:off x="4522050" y="622650"/>
              <a:ext cx="3898200" cy="3898200"/>
            </a:xfrm>
            <a:prstGeom prst="ellipse">
              <a:avLst/>
            </a:prstGeom>
            <a:solidFill>
              <a:schemeClr val="tx1"/>
            </a:solidFill>
            <a:ln w="9525" cap="flat" cmpd="sng">
              <a:solidFill>
                <a:schemeClr val="tx1">
                  <a:lumMod val="95000"/>
                  <a:lumOff val="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960" name="Google Shape;960;p96"/>
            <p:cNvSpPr/>
            <p:nvPr/>
          </p:nvSpPr>
          <p:spPr>
            <a:xfrm>
              <a:off x="4698900" y="799500"/>
              <a:ext cx="3544500" cy="3544500"/>
            </a:xfrm>
            <a:prstGeom prst="ellipse">
              <a:avLst/>
            </a:prstGeom>
            <a:solidFill>
              <a:srgbClr val="FFFFFF"/>
            </a:solidFill>
            <a:ln w="9525" cap="flat" cmpd="sng">
              <a:solidFill>
                <a:schemeClr val="tx1">
                  <a:lumMod val="95000"/>
                  <a:lumOff val="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sp>
        <p:nvSpPr>
          <p:cNvPr id="961" name="Google Shape;961;p96"/>
          <p:cNvSpPr txBox="1"/>
          <p:nvPr/>
        </p:nvSpPr>
        <p:spPr>
          <a:xfrm>
            <a:off x="874997" y="2742647"/>
            <a:ext cx="3291900" cy="4023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1600" dirty="0">
                <a:solidFill>
                  <a:schemeClr val="tx1"/>
                </a:solidFill>
                <a:latin typeface="Barlow Semi Condensed Medium"/>
                <a:ea typeface="Barlow Semi Condensed Medium"/>
                <a:cs typeface="Barlow Semi Condensed Medium"/>
                <a:sym typeface="Barlow Semi Condensed Medium"/>
              </a:rPr>
              <a:t>—George E. P. Box (British statistician)</a:t>
            </a:r>
            <a:endParaRPr sz="1600" dirty="0">
              <a:solidFill>
                <a:schemeClr val="tx1"/>
              </a:solidFill>
              <a:latin typeface="Barlow Semi Condensed Medium"/>
              <a:ea typeface="Barlow Semi Condensed Medium"/>
              <a:cs typeface="Barlow Semi Condensed Medium"/>
              <a:sym typeface="Barlow Semi Condensed Medium"/>
            </a:endParaRPr>
          </a:p>
        </p:txBody>
      </p:sp>
      <p:sp>
        <p:nvSpPr>
          <p:cNvPr id="962" name="Google Shape;962;p96"/>
          <p:cNvSpPr txBox="1"/>
          <p:nvPr/>
        </p:nvSpPr>
        <p:spPr>
          <a:xfrm>
            <a:off x="1068250" y="1853400"/>
            <a:ext cx="3291900" cy="101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600" b="1" i="1" dirty="0">
                <a:solidFill>
                  <a:schemeClr val="tx1"/>
                </a:solidFill>
                <a:latin typeface="Barlow Semi Condensed"/>
                <a:ea typeface="Barlow Semi Condensed"/>
                <a:cs typeface="Barlow Semi Condensed"/>
                <a:sym typeface="Barlow Semi Condensed"/>
              </a:rPr>
              <a:t>“All models are wrong, but some are useful”.</a:t>
            </a:r>
            <a:endParaRPr sz="2600" b="1" i="1" dirty="0">
              <a:solidFill>
                <a:schemeClr val="tx1"/>
              </a:solidFill>
              <a:latin typeface="Barlow Semi Condensed"/>
              <a:ea typeface="Barlow Semi Condensed"/>
              <a:cs typeface="Barlow Semi Condensed"/>
              <a:sym typeface="Barlow Semi Condensed"/>
            </a:endParaRPr>
          </a:p>
        </p:txBody>
      </p:sp>
      <p:pic>
        <p:nvPicPr>
          <p:cNvPr id="963" name="Google Shape;963;p96"/>
          <p:cNvPicPr preferRelativeResize="0"/>
          <p:nvPr/>
        </p:nvPicPr>
        <p:blipFill rotWithShape="1">
          <a:blip r:embed="rId3">
            <a:alphaModFix/>
          </a:blip>
          <a:srcRect t="14330" b="14337"/>
          <a:stretch/>
        </p:blipFill>
        <p:spPr>
          <a:xfrm>
            <a:off x="4718153" y="995200"/>
            <a:ext cx="3144600" cy="3153000"/>
          </a:xfrm>
          <a:prstGeom prst="ellipse">
            <a:avLst/>
          </a:prstGeom>
          <a:noFill/>
          <a:ln>
            <a:noFill/>
          </a:ln>
        </p:spPr>
      </p:pic>
      <p:sp>
        <p:nvSpPr>
          <p:cNvPr id="964" name="Google Shape;964;p96"/>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18</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9" name="Google Shape;459;p49"/>
          <p:cNvSpPr txBox="1">
            <a:spLocks noGrp="1"/>
          </p:cNvSpPr>
          <p:nvPr>
            <p:ph type="title"/>
          </p:nvPr>
        </p:nvSpPr>
        <p:spPr>
          <a:xfrm>
            <a:off x="-1748117" y="1773586"/>
            <a:ext cx="9287435" cy="75334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5400" dirty="0">
                <a:solidFill>
                  <a:schemeClr val="tx1"/>
                </a:solidFill>
                <a:latin typeface="Lato"/>
                <a:ea typeface="Lato"/>
                <a:cs typeface="Lato"/>
                <a:sym typeface="Lato"/>
              </a:rPr>
              <a:t>Let’s go to</a:t>
            </a:r>
            <a:endParaRPr sz="5400" dirty="0">
              <a:solidFill>
                <a:schemeClr val="tx1"/>
              </a:solidFill>
              <a:latin typeface="Lato"/>
              <a:ea typeface="Lato"/>
              <a:cs typeface="Lato"/>
              <a:sym typeface="Lato"/>
            </a:endParaRPr>
          </a:p>
        </p:txBody>
      </p:sp>
      <p:sp>
        <p:nvSpPr>
          <p:cNvPr id="460" name="Google Shape;460;p4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19</a:t>
            </a:fld>
            <a:endParaRPr/>
          </a:p>
        </p:txBody>
      </p:sp>
      <p:pic>
        <p:nvPicPr>
          <p:cNvPr id="2050" name="Picture 2" descr="Projeto Jupyter – Wikipédia, a enciclopédia livre">
            <a:extLst>
              <a:ext uri="{FF2B5EF4-FFF2-40B4-BE49-F238E27FC236}">
                <a16:creationId xmlns:a16="http://schemas.microsoft.com/office/drawing/2014/main" id="{4C31E685-0890-0F72-FAEB-8C1D374622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883372"/>
            <a:ext cx="2585291" cy="29969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87886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885B618-8AF6-A4CE-0747-C594D6F82D24}"/>
              </a:ext>
            </a:extLst>
          </p:cNvPr>
          <p:cNvSpPr>
            <a:spLocks noGrp="1"/>
          </p:cNvSpPr>
          <p:nvPr>
            <p:ph type="title"/>
          </p:nvPr>
        </p:nvSpPr>
        <p:spPr/>
        <p:txBody>
          <a:bodyPr/>
          <a:lstStyle/>
          <a:p>
            <a:r>
              <a:rPr lang="pt-BR" dirty="0"/>
              <a:t>TEDA</a:t>
            </a:r>
          </a:p>
        </p:txBody>
      </p:sp>
      <p:sp>
        <p:nvSpPr>
          <p:cNvPr id="3" name="Google Shape;458;p49">
            <a:extLst>
              <a:ext uri="{FF2B5EF4-FFF2-40B4-BE49-F238E27FC236}">
                <a16:creationId xmlns:a16="http://schemas.microsoft.com/office/drawing/2014/main" id="{3AFD8252-FA6B-B0C4-FDF2-45076BBE96C9}"/>
              </a:ext>
            </a:extLst>
          </p:cNvPr>
          <p:cNvSpPr txBox="1">
            <a:spLocks/>
          </p:cNvSpPr>
          <p:nvPr/>
        </p:nvSpPr>
        <p:spPr>
          <a:xfrm>
            <a:off x="621563" y="1104775"/>
            <a:ext cx="4793118" cy="3538943"/>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74650" indent="-285750" algn="just">
              <a:buClr>
                <a:srgbClr val="073763"/>
              </a:buClr>
              <a:buSzPts val="2200"/>
              <a:buFont typeface="Arial" panose="020B0604020202020204" pitchFamily="34" charset="0"/>
              <a:buChar char="•"/>
            </a:pPr>
            <a:r>
              <a:rPr lang="en-US" b="1" dirty="0">
                <a:solidFill>
                  <a:schemeClr val="tx1"/>
                </a:solidFill>
                <a:highlight>
                  <a:srgbClr val="FFFFFF"/>
                </a:highlight>
                <a:latin typeface="Lato"/>
                <a:ea typeface="Lato"/>
                <a:cs typeface="Lato"/>
                <a:sym typeface="Lato"/>
              </a:rPr>
              <a:t>TEDA (Typicality and Eccentricity Data Analytics) Algorithm</a:t>
            </a:r>
            <a:r>
              <a:rPr lang="en-US" dirty="0">
                <a:solidFill>
                  <a:schemeClr val="tx1"/>
                </a:solidFill>
                <a:highlight>
                  <a:srgbClr val="FFFFFF"/>
                </a:highlight>
                <a:latin typeface="Lato"/>
                <a:ea typeface="Lato"/>
                <a:cs typeface="Lato"/>
                <a:sym typeface="Lato"/>
              </a:rPr>
              <a:t> was proposed by </a:t>
            </a:r>
            <a:r>
              <a:rPr lang="en-US" dirty="0" err="1">
                <a:solidFill>
                  <a:schemeClr val="tx1"/>
                </a:solidFill>
                <a:highlight>
                  <a:srgbClr val="FFFFFF"/>
                </a:highlight>
                <a:latin typeface="Lato"/>
                <a:ea typeface="Lato"/>
                <a:cs typeface="Lato"/>
                <a:sym typeface="Lato"/>
              </a:rPr>
              <a:t>Angelov</a:t>
            </a:r>
            <a:r>
              <a:rPr lang="en-US" dirty="0">
                <a:solidFill>
                  <a:schemeClr val="tx1"/>
                </a:solidFill>
                <a:highlight>
                  <a:srgbClr val="FFFFFF"/>
                </a:highlight>
                <a:latin typeface="Lato"/>
                <a:ea typeface="Lato"/>
                <a:cs typeface="Lato"/>
                <a:sym typeface="Lato"/>
              </a:rPr>
              <a:t> in 2014 to detect anomalies in data streams. </a:t>
            </a:r>
          </a:p>
          <a:p>
            <a:pPr marL="374650" indent="-285750" algn="just">
              <a:buClr>
                <a:srgbClr val="073763"/>
              </a:buClr>
              <a:buSzPts val="2200"/>
              <a:buFont typeface="Arial" panose="020B0604020202020204" pitchFamily="34" charset="0"/>
              <a:buChar char="•"/>
            </a:pPr>
            <a:r>
              <a:rPr lang="en-US" b="1" dirty="0">
                <a:solidFill>
                  <a:schemeClr val="tx1"/>
                </a:solidFill>
                <a:highlight>
                  <a:srgbClr val="FFFFFF"/>
                </a:highlight>
                <a:latin typeface="Lato"/>
                <a:ea typeface="Lato"/>
                <a:cs typeface="Lato"/>
                <a:sym typeface="Lato"/>
              </a:rPr>
              <a:t>Typicality</a:t>
            </a:r>
            <a:r>
              <a:rPr lang="en-US" dirty="0">
                <a:solidFill>
                  <a:schemeClr val="tx1"/>
                </a:solidFill>
                <a:highlight>
                  <a:srgbClr val="FFFFFF"/>
                </a:highlight>
                <a:latin typeface="Lato"/>
                <a:ea typeface="Lato"/>
                <a:cs typeface="Lato"/>
                <a:sym typeface="Lato"/>
              </a:rPr>
              <a:t> is the similarity of a sample to the rest of the set (based on distances between samples), while </a:t>
            </a:r>
            <a:r>
              <a:rPr lang="en-US" b="1" dirty="0">
                <a:solidFill>
                  <a:schemeClr val="tx1"/>
                </a:solidFill>
                <a:highlight>
                  <a:srgbClr val="FFFFFF"/>
                </a:highlight>
                <a:latin typeface="Lato"/>
                <a:ea typeface="Lato"/>
                <a:cs typeface="Lato"/>
                <a:sym typeface="Lato"/>
              </a:rPr>
              <a:t>eccentricity</a:t>
            </a:r>
            <a:r>
              <a:rPr lang="en-US" dirty="0">
                <a:solidFill>
                  <a:schemeClr val="tx1"/>
                </a:solidFill>
                <a:highlight>
                  <a:srgbClr val="FFFFFF"/>
                </a:highlight>
                <a:latin typeface="Lato"/>
                <a:ea typeface="Lato"/>
                <a:cs typeface="Lato"/>
                <a:sym typeface="Lato"/>
              </a:rPr>
              <a:t> is its opposite when indicating how different a sample is from the rest of the collected data.</a:t>
            </a:r>
          </a:p>
          <a:p>
            <a:pPr marL="374650" indent="-285750" algn="just">
              <a:buClr>
                <a:srgbClr val="073763"/>
              </a:buClr>
              <a:buSzPts val="2200"/>
              <a:buFont typeface="Arial" panose="020B0604020202020204" pitchFamily="34" charset="0"/>
              <a:buChar char="•"/>
            </a:pPr>
            <a:r>
              <a:rPr lang="en-US" dirty="0" err="1">
                <a:solidFill>
                  <a:schemeClr val="tx1"/>
                </a:solidFill>
                <a:highlight>
                  <a:srgbClr val="FFFFFF"/>
                </a:highlight>
                <a:latin typeface="Lato"/>
                <a:ea typeface="Lato"/>
                <a:cs typeface="Lato"/>
                <a:sym typeface="Lato"/>
              </a:rPr>
              <a:t>Datastreams</a:t>
            </a:r>
            <a:r>
              <a:rPr lang="en-US" dirty="0">
                <a:solidFill>
                  <a:schemeClr val="tx1"/>
                </a:solidFill>
                <a:highlight>
                  <a:srgbClr val="FFFFFF"/>
                </a:highlight>
                <a:latin typeface="Lato"/>
                <a:ea typeface="Lato"/>
                <a:cs typeface="Lato"/>
                <a:sym typeface="Lato"/>
              </a:rPr>
              <a:t>.</a:t>
            </a:r>
          </a:p>
          <a:p>
            <a:pPr marL="374650" indent="-285750" algn="just">
              <a:buClr>
                <a:srgbClr val="073763"/>
              </a:buClr>
              <a:buSzPts val="2200"/>
              <a:buFont typeface="Arial" panose="020B0604020202020204" pitchFamily="34" charset="0"/>
              <a:buChar char="•"/>
            </a:pPr>
            <a:r>
              <a:rPr lang="en-US" dirty="0">
                <a:solidFill>
                  <a:schemeClr val="tx1"/>
                </a:solidFill>
                <a:highlight>
                  <a:srgbClr val="FFFFFF"/>
                </a:highlight>
                <a:latin typeface="Lato"/>
                <a:ea typeface="Lato"/>
                <a:cs typeface="Lato"/>
                <a:sym typeface="Lato"/>
              </a:rPr>
              <a:t>TEDA uses the sum of the geometric distances between the analyzed sample and the other samples in the set. The higher this value, the greater the eccentricity of the sample in relation to the others and, consequently, the lower the value of typicality.</a:t>
            </a:r>
            <a:endParaRPr lang="en-US" sz="1800" dirty="0">
              <a:solidFill>
                <a:srgbClr val="073763"/>
              </a:solidFill>
              <a:highlight>
                <a:srgbClr val="FFFFFF"/>
              </a:highlight>
              <a:latin typeface="Lato"/>
              <a:ea typeface="Lato"/>
              <a:cs typeface="Lato"/>
              <a:sym typeface="Lato"/>
            </a:endParaRPr>
          </a:p>
          <a:p>
            <a:pPr algn="just"/>
            <a:endParaRPr lang="en-US" sz="1500" b="1" dirty="0">
              <a:highlight>
                <a:srgbClr val="FFFFFF"/>
              </a:highlight>
            </a:endParaRPr>
          </a:p>
          <a:p>
            <a:pPr marL="457200" algn="just"/>
            <a:endParaRPr lang="en-US" sz="1200" dirty="0">
              <a:highlight>
                <a:srgbClr val="FFFFFF"/>
              </a:highlight>
            </a:endParaRPr>
          </a:p>
        </p:txBody>
      </p:sp>
      <p:pic>
        <p:nvPicPr>
          <p:cNvPr id="1026" name="Picture 2" descr="Cloud, communication, data, streaming icon - Download on Iconfinder">
            <a:extLst>
              <a:ext uri="{FF2B5EF4-FFF2-40B4-BE49-F238E27FC236}">
                <a16:creationId xmlns:a16="http://schemas.microsoft.com/office/drawing/2014/main" id="{91AA3EEE-D64B-0687-1D22-70BB8D54F73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27057" y="1361513"/>
            <a:ext cx="2626659" cy="26266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79563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885B618-8AF6-A4CE-0747-C594D6F82D24}"/>
              </a:ext>
            </a:extLst>
          </p:cNvPr>
          <p:cNvSpPr>
            <a:spLocks noGrp="1"/>
          </p:cNvSpPr>
          <p:nvPr>
            <p:ph type="title"/>
          </p:nvPr>
        </p:nvSpPr>
        <p:spPr/>
        <p:txBody>
          <a:bodyPr/>
          <a:lstStyle/>
          <a:p>
            <a:r>
              <a:rPr lang="en-US" b="1" dirty="0">
                <a:solidFill>
                  <a:schemeClr val="tx1"/>
                </a:solidFill>
                <a:highlight>
                  <a:srgbClr val="FFFFFF"/>
                </a:highlight>
                <a:latin typeface="Lato"/>
                <a:ea typeface="Lato"/>
                <a:cs typeface="Lato"/>
                <a:sym typeface="Lato"/>
              </a:rPr>
              <a:t>Typicality</a:t>
            </a:r>
            <a:r>
              <a:rPr lang="en-US" dirty="0">
                <a:solidFill>
                  <a:schemeClr val="tx1"/>
                </a:solidFill>
                <a:highlight>
                  <a:srgbClr val="FFFFFF"/>
                </a:highlight>
                <a:latin typeface="Lato"/>
                <a:ea typeface="Lato"/>
                <a:cs typeface="Lato"/>
                <a:sym typeface="Lato"/>
              </a:rPr>
              <a:t> x </a:t>
            </a:r>
            <a:r>
              <a:rPr lang="en-US" b="1" dirty="0">
                <a:solidFill>
                  <a:schemeClr val="tx1"/>
                </a:solidFill>
                <a:highlight>
                  <a:srgbClr val="FFFFFF"/>
                </a:highlight>
                <a:latin typeface="Lato"/>
                <a:ea typeface="Lato"/>
                <a:cs typeface="Lato"/>
                <a:sym typeface="Lato"/>
              </a:rPr>
              <a:t>Eccentricity</a:t>
            </a:r>
            <a:endParaRPr lang="pt-BR" dirty="0"/>
          </a:p>
        </p:txBody>
      </p:sp>
      <p:pic>
        <p:nvPicPr>
          <p:cNvPr id="5" name="Imagem 4" descr="Forma, Círculo&#10;&#10;Descrição gerada automaticamente">
            <a:extLst>
              <a:ext uri="{FF2B5EF4-FFF2-40B4-BE49-F238E27FC236}">
                <a16:creationId xmlns:a16="http://schemas.microsoft.com/office/drawing/2014/main" id="{6B944BCD-0AB2-54C9-1316-6072BBFEA668}"/>
              </a:ext>
            </a:extLst>
          </p:cNvPr>
          <p:cNvPicPr>
            <a:picLocks noChangeAspect="1"/>
          </p:cNvPicPr>
          <p:nvPr/>
        </p:nvPicPr>
        <p:blipFill>
          <a:blip r:embed="rId2"/>
          <a:stretch>
            <a:fillRect/>
          </a:stretch>
        </p:blipFill>
        <p:spPr>
          <a:xfrm>
            <a:off x="1211892" y="1364673"/>
            <a:ext cx="6720216" cy="3212636"/>
          </a:xfrm>
          <a:prstGeom prst="rect">
            <a:avLst/>
          </a:prstGeom>
        </p:spPr>
      </p:pic>
    </p:spTree>
    <p:extLst>
      <p:ext uri="{BB962C8B-B14F-4D97-AF65-F5344CB8AC3E}">
        <p14:creationId xmlns:p14="http://schemas.microsoft.com/office/powerpoint/2010/main" val="4060254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17"/>
          <p:cNvSpPr/>
          <p:nvPr/>
        </p:nvSpPr>
        <p:spPr>
          <a:xfrm rot="10800000">
            <a:off x="466165" y="2438783"/>
            <a:ext cx="4613400" cy="754500"/>
          </a:xfrm>
          <a:prstGeom prst="rect">
            <a:avLst/>
          </a:prstGeom>
          <a:gradFill>
            <a:gsLst>
              <a:gs pos="0">
                <a:srgbClr val="EFEFEF"/>
              </a:gs>
              <a:gs pos="64000">
                <a:srgbClr val="F3F3F3"/>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7"/>
          <p:cNvSpPr txBox="1">
            <a:spLocks noGrp="1"/>
          </p:cNvSpPr>
          <p:nvPr>
            <p:ph type="title"/>
          </p:nvPr>
        </p:nvSpPr>
        <p:spPr>
          <a:xfrm>
            <a:off x="457200" y="411475"/>
            <a:ext cx="8229600" cy="481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pt-BR" dirty="0" err="1">
                <a:solidFill>
                  <a:schemeClr val="dk1"/>
                </a:solidFill>
              </a:rPr>
              <a:t>Advantages</a:t>
            </a:r>
            <a:r>
              <a:rPr lang="pt-BR" dirty="0">
                <a:solidFill>
                  <a:schemeClr val="dk1"/>
                </a:solidFill>
              </a:rPr>
              <a:t> x </a:t>
            </a:r>
            <a:r>
              <a:rPr lang="pt-BR" dirty="0" err="1">
                <a:solidFill>
                  <a:schemeClr val="dk1"/>
                </a:solidFill>
              </a:rPr>
              <a:t>Disadvantages</a:t>
            </a:r>
            <a:r>
              <a:rPr lang="pt-BR" dirty="0">
                <a:solidFill>
                  <a:schemeClr val="dk1"/>
                </a:solidFill>
              </a:rPr>
              <a:t>: </a:t>
            </a:r>
            <a:endParaRPr dirty="0"/>
          </a:p>
        </p:txBody>
      </p:sp>
      <p:sp>
        <p:nvSpPr>
          <p:cNvPr id="162" name="Google Shape;162;p17"/>
          <p:cNvSpPr/>
          <p:nvPr/>
        </p:nvSpPr>
        <p:spPr>
          <a:xfrm rot="10800000">
            <a:off x="457200" y="3823900"/>
            <a:ext cx="4613400" cy="754500"/>
          </a:xfrm>
          <a:prstGeom prst="rect">
            <a:avLst/>
          </a:prstGeom>
          <a:gradFill>
            <a:gsLst>
              <a:gs pos="0">
                <a:srgbClr val="EFEFEF"/>
              </a:gs>
              <a:gs pos="64000">
                <a:srgbClr val="F3F3F3"/>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59;p17">
            <a:extLst>
              <a:ext uri="{FF2B5EF4-FFF2-40B4-BE49-F238E27FC236}">
                <a16:creationId xmlns:a16="http://schemas.microsoft.com/office/drawing/2014/main" id="{BF309CA9-9264-593E-6E30-4DB2D16ED51F}"/>
              </a:ext>
            </a:extLst>
          </p:cNvPr>
          <p:cNvSpPr/>
          <p:nvPr/>
        </p:nvSpPr>
        <p:spPr>
          <a:xfrm>
            <a:off x="4082365" y="2438784"/>
            <a:ext cx="4613400" cy="754500"/>
          </a:xfrm>
          <a:prstGeom prst="rect">
            <a:avLst/>
          </a:prstGeom>
          <a:gradFill>
            <a:gsLst>
              <a:gs pos="0">
                <a:srgbClr val="EFEFEF"/>
              </a:gs>
              <a:gs pos="64000">
                <a:srgbClr val="F3F3F3"/>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59;p17">
            <a:extLst>
              <a:ext uri="{FF2B5EF4-FFF2-40B4-BE49-F238E27FC236}">
                <a16:creationId xmlns:a16="http://schemas.microsoft.com/office/drawing/2014/main" id="{F1FE05F6-8762-7339-6E7D-2F6293C599D8}"/>
              </a:ext>
            </a:extLst>
          </p:cNvPr>
          <p:cNvSpPr/>
          <p:nvPr/>
        </p:nvSpPr>
        <p:spPr>
          <a:xfrm>
            <a:off x="4073400" y="3798660"/>
            <a:ext cx="4613400" cy="754500"/>
          </a:xfrm>
          <a:prstGeom prst="rect">
            <a:avLst/>
          </a:prstGeom>
          <a:gradFill>
            <a:gsLst>
              <a:gs pos="0">
                <a:srgbClr val="EFEFEF"/>
              </a:gs>
              <a:gs pos="64000">
                <a:srgbClr val="F3F3F3"/>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59;p17">
            <a:extLst>
              <a:ext uri="{FF2B5EF4-FFF2-40B4-BE49-F238E27FC236}">
                <a16:creationId xmlns:a16="http://schemas.microsoft.com/office/drawing/2014/main" id="{38C48893-5C71-6B7E-32AA-E3CB84DCE400}"/>
              </a:ext>
            </a:extLst>
          </p:cNvPr>
          <p:cNvSpPr/>
          <p:nvPr/>
        </p:nvSpPr>
        <p:spPr>
          <a:xfrm rot="10800000">
            <a:off x="457200" y="1068617"/>
            <a:ext cx="4613400" cy="754500"/>
          </a:xfrm>
          <a:prstGeom prst="rect">
            <a:avLst/>
          </a:prstGeom>
          <a:gradFill>
            <a:gsLst>
              <a:gs pos="0">
                <a:srgbClr val="EFEFEF"/>
              </a:gs>
              <a:gs pos="64000">
                <a:srgbClr val="F3F3F3"/>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59;p17">
            <a:extLst>
              <a:ext uri="{FF2B5EF4-FFF2-40B4-BE49-F238E27FC236}">
                <a16:creationId xmlns:a16="http://schemas.microsoft.com/office/drawing/2014/main" id="{E0C53F33-DA4D-0E8A-85A2-6A48164C1C74}"/>
              </a:ext>
            </a:extLst>
          </p:cNvPr>
          <p:cNvSpPr/>
          <p:nvPr/>
        </p:nvSpPr>
        <p:spPr>
          <a:xfrm>
            <a:off x="4073400" y="1068618"/>
            <a:ext cx="4613400" cy="754500"/>
          </a:xfrm>
          <a:prstGeom prst="rect">
            <a:avLst/>
          </a:prstGeom>
          <a:gradFill>
            <a:gsLst>
              <a:gs pos="0">
                <a:srgbClr val="EFEFEF"/>
              </a:gs>
              <a:gs pos="64000">
                <a:srgbClr val="F3F3F3"/>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50;p18">
            <a:extLst>
              <a:ext uri="{FF2B5EF4-FFF2-40B4-BE49-F238E27FC236}">
                <a16:creationId xmlns:a16="http://schemas.microsoft.com/office/drawing/2014/main" id="{EF4268E3-3200-69B0-1A1F-5F2F0ACB3213}"/>
              </a:ext>
            </a:extLst>
          </p:cNvPr>
          <p:cNvSpPr txBox="1"/>
          <p:nvPr/>
        </p:nvSpPr>
        <p:spPr>
          <a:xfrm>
            <a:off x="1379114" y="2534718"/>
            <a:ext cx="6385772" cy="562629"/>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dirty="0">
                <a:latin typeface="Fira Sans Extra Condensed"/>
                <a:ea typeface="Fira Sans Extra Condensed"/>
                <a:cs typeface="Fira Sans Extra Condensed"/>
                <a:sym typeface="Fira Sans Extra Condensed"/>
              </a:rPr>
              <a:t>Disadvantages: </a:t>
            </a:r>
            <a:r>
              <a:rPr lang="en-US" sz="2000" dirty="0">
                <a:latin typeface="Fira Sans Extra Condensed"/>
                <a:ea typeface="Fira Sans Extra Condensed"/>
                <a:cs typeface="Fira Sans Extra Condensed"/>
                <a:sym typeface="Fira Sans Extra Condensed"/>
              </a:rPr>
              <a:t>Low processing power and memory constraints.</a:t>
            </a:r>
          </a:p>
        </p:txBody>
      </p:sp>
      <p:sp>
        <p:nvSpPr>
          <p:cNvPr id="48" name="Google Shape;250;p18">
            <a:extLst>
              <a:ext uri="{FF2B5EF4-FFF2-40B4-BE49-F238E27FC236}">
                <a16:creationId xmlns:a16="http://schemas.microsoft.com/office/drawing/2014/main" id="{DE65007F-3EC5-1B7A-BB06-0D7430F9361E}"/>
              </a:ext>
            </a:extLst>
          </p:cNvPr>
          <p:cNvSpPr txBox="1"/>
          <p:nvPr/>
        </p:nvSpPr>
        <p:spPr>
          <a:xfrm>
            <a:off x="555812" y="1164552"/>
            <a:ext cx="8032375" cy="562629"/>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dirty="0">
                <a:latin typeface="Fira Sans Extra Condensed"/>
                <a:ea typeface="Fira Sans Extra Condensed"/>
                <a:cs typeface="Fira Sans Extra Condensed"/>
                <a:sym typeface="Fira Sans Extra Condensed"/>
              </a:rPr>
              <a:t>Advantages: </a:t>
            </a:r>
            <a:r>
              <a:rPr lang="en" sz="2000" dirty="0">
                <a:latin typeface="Fira Sans Extra Condensed"/>
                <a:ea typeface="Fira Sans Extra Condensed"/>
                <a:cs typeface="Fira Sans Extra Condensed"/>
                <a:sym typeface="Fira Sans Extra Condensed"/>
              </a:rPr>
              <a:t>MCUs are cheap, widespread and have low energy comsumption.</a:t>
            </a:r>
            <a:endParaRPr sz="2000" dirty="0">
              <a:latin typeface="Fira Sans Extra Condensed"/>
              <a:ea typeface="Fira Sans Extra Condensed"/>
              <a:cs typeface="Fira Sans Extra Condensed"/>
              <a:sym typeface="Fira Sans Extra Condensed"/>
            </a:endParaRPr>
          </a:p>
        </p:txBody>
      </p:sp>
      <p:sp>
        <p:nvSpPr>
          <p:cNvPr id="52" name="Google Shape;250;p18">
            <a:extLst>
              <a:ext uri="{FF2B5EF4-FFF2-40B4-BE49-F238E27FC236}">
                <a16:creationId xmlns:a16="http://schemas.microsoft.com/office/drawing/2014/main" id="{C754AA5C-0A40-F4E5-C51F-3D0371BB235C}"/>
              </a:ext>
            </a:extLst>
          </p:cNvPr>
          <p:cNvSpPr txBox="1"/>
          <p:nvPr/>
        </p:nvSpPr>
        <p:spPr>
          <a:xfrm>
            <a:off x="850920" y="3919835"/>
            <a:ext cx="7442157" cy="562629"/>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pt-BR" sz="2000" b="1" dirty="0" err="1">
                <a:latin typeface="Fira Sans Extra Condensed"/>
                <a:ea typeface="Fira Sans Extra Condensed"/>
                <a:cs typeface="Fira Sans Extra Condensed"/>
                <a:sym typeface="Fira Sans Extra Condensed"/>
              </a:rPr>
              <a:t>Applications</a:t>
            </a:r>
            <a:r>
              <a:rPr lang="pt-BR" sz="2000" b="1" dirty="0">
                <a:latin typeface="Fira Sans Extra Condensed"/>
                <a:ea typeface="Fira Sans Extra Condensed"/>
                <a:cs typeface="Fira Sans Extra Condensed"/>
                <a:sym typeface="Fira Sans Extra Condensed"/>
              </a:rPr>
              <a:t>: </a:t>
            </a:r>
            <a:r>
              <a:rPr lang="pt-BR" sz="2000" dirty="0" err="1">
                <a:latin typeface="Fira Sans Extra Condensed"/>
                <a:ea typeface="Fira Sans Extra Condensed"/>
                <a:cs typeface="Fira Sans Extra Condensed"/>
                <a:sym typeface="Fira Sans Extra Condensed"/>
              </a:rPr>
              <a:t>Vehicles</a:t>
            </a:r>
            <a:r>
              <a:rPr lang="pt-BR" sz="2000" dirty="0">
                <a:latin typeface="Fira Sans Extra Condensed"/>
                <a:ea typeface="Fira Sans Extra Condensed"/>
                <a:cs typeface="Fira Sans Extra Condensed"/>
                <a:sym typeface="Fira Sans Extra Condensed"/>
              </a:rPr>
              <a:t>, </a:t>
            </a:r>
            <a:r>
              <a:rPr lang="pt-BR" sz="2000" dirty="0" err="1">
                <a:latin typeface="Fira Sans Extra Condensed"/>
                <a:ea typeface="Fira Sans Extra Condensed"/>
                <a:cs typeface="Fira Sans Extra Condensed"/>
                <a:sym typeface="Fira Sans Extra Condensed"/>
              </a:rPr>
              <a:t>audio</a:t>
            </a:r>
            <a:r>
              <a:rPr lang="pt-BR" sz="2000" dirty="0">
                <a:latin typeface="Fira Sans Extra Condensed"/>
                <a:ea typeface="Fira Sans Extra Condensed"/>
                <a:cs typeface="Fira Sans Extra Condensed"/>
                <a:sym typeface="Fira Sans Extra Condensed"/>
              </a:rPr>
              <a:t> </a:t>
            </a:r>
            <a:r>
              <a:rPr lang="pt-BR" sz="2000" dirty="0" err="1">
                <a:latin typeface="Fira Sans Extra Condensed"/>
                <a:ea typeface="Fira Sans Extra Condensed"/>
                <a:cs typeface="Fira Sans Extra Condensed"/>
                <a:sym typeface="Fira Sans Extra Condensed"/>
              </a:rPr>
              <a:t>processing</a:t>
            </a:r>
            <a:r>
              <a:rPr lang="pt-BR" sz="2000" dirty="0">
                <a:latin typeface="Fira Sans Extra Condensed"/>
                <a:ea typeface="Fira Sans Extra Condensed"/>
                <a:cs typeface="Fira Sans Extra Condensed"/>
                <a:sym typeface="Fira Sans Extra Condensed"/>
              </a:rPr>
              <a:t>, </a:t>
            </a:r>
            <a:r>
              <a:rPr lang="pt-BR" sz="2000" dirty="0" err="1">
                <a:latin typeface="Fira Sans Extra Condensed"/>
                <a:ea typeface="Fira Sans Extra Condensed"/>
                <a:cs typeface="Fira Sans Extra Condensed"/>
                <a:sym typeface="Fira Sans Extra Condensed"/>
              </a:rPr>
              <a:t>industry</a:t>
            </a:r>
            <a:r>
              <a:rPr lang="pt-BR" sz="2000" dirty="0">
                <a:latin typeface="Fira Sans Extra Condensed"/>
                <a:ea typeface="Fira Sans Extra Condensed"/>
                <a:cs typeface="Fira Sans Extra Condensed"/>
                <a:sym typeface="Fira Sans Extra Condensed"/>
              </a:rPr>
              <a:t>, home </a:t>
            </a:r>
            <a:r>
              <a:rPr lang="pt-BR" sz="2000" dirty="0" err="1">
                <a:latin typeface="Fira Sans Extra Condensed"/>
                <a:ea typeface="Fira Sans Extra Condensed"/>
                <a:cs typeface="Fira Sans Extra Condensed"/>
                <a:sym typeface="Fira Sans Extra Condensed"/>
              </a:rPr>
              <a:t>appliances</a:t>
            </a:r>
            <a:r>
              <a:rPr lang="pt-BR" sz="2000" dirty="0">
                <a:latin typeface="Fira Sans Extra Condensed"/>
                <a:ea typeface="Fira Sans Extra Condensed"/>
                <a:cs typeface="Fira Sans Extra Condensed"/>
                <a:sym typeface="Fira Sans Extra Condensed"/>
              </a:rPr>
              <a:t>, etc.</a:t>
            </a:r>
          </a:p>
        </p:txBody>
      </p:sp>
      <p:sp>
        <p:nvSpPr>
          <p:cNvPr id="55" name="Google Shape;347;p21">
            <a:extLst>
              <a:ext uri="{FF2B5EF4-FFF2-40B4-BE49-F238E27FC236}">
                <a16:creationId xmlns:a16="http://schemas.microsoft.com/office/drawing/2014/main" id="{1A65EBC6-FEE8-3B34-486E-0F92D40FC439}"/>
              </a:ext>
            </a:extLst>
          </p:cNvPr>
          <p:cNvSpPr/>
          <p:nvPr/>
        </p:nvSpPr>
        <p:spPr>
          <a:xfrm>
            <a:off x="4173122" y="3270291"/>
            <a:ext cx="528969" cy="515749"/>
          </a:xfrm>
          <a:prstGeom prst="roundRect">
            <a:avLst>
              <a:gd name="adj" fmla="val 50000"/>
            </a:avLst>
          </a:pr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349;p21">
            <a:extLst>
              <a:ext uri="{FF2B5EF4-FFF2-40B4-BE49-F238E27FC236}">
                <a16:creationId xmlns:a16="http://schemas.microsoft.com/office/drawing/2014/main" id="{F22DFF44-8B09-C1E2-5945-5D6D7F389C58}"/>
              </a:ext>
            </a:extLst>
          </p:cNvPr>
          <p:cNvSpPr/>
          <p:nvPr/>
        </p:nvSpPr>
        <p:spPr>
          <a:xfrm>
            <a:off x="4173122" y="1866466"/>
            <a:ext cx="528969" cy="528969"/>
          </a:xfrm>
          <a:prstGeom prst="roundRect">
            <a:avLst>
              <a:gd name="adj" fmla="val 50000"/>
            </a:avLst>
          </a:pr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ysClr val="windowText" lastClr="000000"/>
                </a:solidFill>
              </a:ln>
              <a:solidFill>
                <a:schemeClr val="tx1"/>
              </a:solidFill>
            </a:endParaRPr>
          </a:p>
        </p:txBody>
      </p:sp>
      <p:grpSp>
        <p:nvGrpSpPr>
          <p:cNvPr id="57" name="Google Shape;362;p21">
            <a:extLst>
              <a:ext uri="{FF2B5EF4-FFF2-40B4-BE49-F238E27FC236}">
                <a16:creationId xmlns:a16="http://schemas.microsoft.com/office/drawing/2014/main" id="{00381727-C10A-43DE-D540-ACEC0B727460}"/>
              </a:ext>
            </a:extLst>
          </p:cNvPr>
          <p:cNvGrpSpPr/>
          <p:nvPr/>
        </p:nvGrpSpPr>
        <p:grpSpPr>
          <a:xfrm>
            <a:off x="4333601" y="2019985"/>
            <a:ext cx="208009" cy="206980"/>
            <a:chOff x="-62151950" y="4111775"/>
            <a:chExt cx="318225" cy="316650"/>
          </a:xfrm>
        </p:grpSpPr>
        <p:sp>
          <p:nvSpPr>
            <p:cNvPr id="58" name="Google Shape;363;p21">
              <a:extLst>
                <a:ext uri="{FF2B5EF4-FFF2-40B4-BE49-F238E27FC236}">
                  <a16:creationId xmlns:a16="http://schemas.microsoft.com/office/drawing/2014/main" id="{B5BC0224-1A40-12A6-B183-8845903D0AD0}"/>
                </a:ext>
              </a:extLst>
            </p:cNvPr>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364;p21">
              <a:extLst>
                <a:ext uri="{FF2B5EF4-FFF2-40B4-BE49-F238E27FC236}">
                  <a16:creationId xmlns:a16="http://schemas.microsoft.com/office/drawing/2014/main" id="{7AE75AC8-80B2-650B-F627-E077ECA858A3}"/>
                </a:ext>
              </a:extLst>
            </p:cNvPr>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365;p21">
              <a:extLst>
                <a:ext uri="{FF2B5EF4-FFF2-40B4-BE49-F238E27FC236}">
                  <a16:creationId xmlns:a16="http://schemas.microsoft.com/office/drawing/2014/main" id="{68BA8405-7B32-F8F9-31E3-F3CBDC1429E8}"/>
                </a:ext>
              </a:extLst>
            </p:cNvPr>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366;p21">
              <a:extLst>
                <a:ext uri="{FF2B5EF4-FFF2-40B4-BE49-F238E27FC236}">
                  <a16:creationId xmlns:a16="http://schemas.microsoft.com/office/drawing/2014/main" id="{ECE861FE-BF85-7EE1-7DE4-7C119EFD18A2}"/>
                </a:ext>
              </a:extLst>
            </p:cNvPr>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 name="Google Shape;381;p21">
            <a:extLst>
              <a:ext uri="{FF2B5EF4-FFF2-40B4-BE49-F238E27FC236}">
                <a16:creationId xmlns:a16="http://schemas.microsoft.com/office/drawing/2014/main" id="{C340D47C-EDFF-6227-7995-99E5808463A0}"/>
              </a:ext>
            </a:extLst>
          </p:cNvPr>
          <p:cNvGrpSpPr/>
          <p:nvPr/>
        </p:nvGrpSpPr>
        <p:grpSpPr>
          <a:xfrm>
            <a:off x="4321245" y="3408507"/>
            <a:ext cx="232720" cy="219783"/>
            <a:chOff x="1492675" y="4992125"/>
            <a:chExt cx="481825" cy="481825"/>
          </a:xfrm>
        </p:grpSpPr>
        <p:sp>
          <p:nvSpPr>
            <p:cNvPr id="63" name="Google Shape;382;p21">
              <a:extLst>
                <a:ext uri="{FF2B5EF4-FFF2-40B4-BE49-F238E27FC236}">
                  <a16:creationId xmlns:a16="http://schemas.microsoft.com/office/drawing/2014/main" id="{18C4803F-9216-B7C2-49B2-98A542BCF0DD}"/>
                </a:ext>
              </a:extLst>
            </p:cNvPr>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 name="Google Shape;383;p21">
              <a:extLst>
                <a:ext uri="{FF2B5EF4-FFF2-40B4-BE49-F238E27FC236}">
                  <a16:creationId xmlns:a16="http://schemas.microsoft.com/office/drawing/2014/main" id="{86647F28-0105-F7B6-BE51-2DD4FD0A12AF}"/>
                </a:ext>
              </a:extLst>
            </p:cNvPr>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885B618-8AF6-A4CE-0747-C594D6F82D24}"/>
              </a:ext>
            </a:extLst>
          </p:cNvPr>
          <p:cNvSpPr>
            <a:spLocks noGrp="1"/>
          </p:cNvSpPr>
          <p:nvPr>
            <p:ph type="title"/>
          </p:nvPr>
        </p:nvSpPr>
        <p:spPr/>
        <p:txBody>
          <a:bodyPr/>
          <a:lstStyle/>
          <a:p>
            <a:r>
              <a:rPr lang="pt-BR" dirty="0"/>
              <a:t>TEDA</a:t>
            </a:r>
          </a:p>
        </p:txBody>
      </p:sp>
      <p:sp>
        <p:nvSpPr>
          <p:cNvPr id="3" name="Google Shape;458;p49">
            <a:extLst>
              <a:ext uri="{FF2B5EF4-FFF2-40B4-BE49-F238E27FC236}">
                <a16:creationId xmlns:a16="http://schemas.microsoft.com/office/drawing/2014/main" id="{3AFD8252-FA6B-B0C4-FDF2-45076BBE96C9}"/>
              </a:ext>
            </a:extLst>
          </p:cNvPr>
          <p:cNvSpPr txBox="1">
            <a:spLocks/>
          </p:cNvSpPr>
          <p:nvPr/>
        </p:nvSpPr>
        <p:spPr>
          <a:xfrm>
            <a:off x="621563" y="1104775"/>
            <a:ext cx="4793118" cy="3538943"/>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88900" algn="just">
              <a:buClr>
                <a:srgbClr val="073763"/>
              </a:buClr>
              <a:buSzPts val="2200"/>
            </a:pPr>
            <a:r>
              <a:rPr lang="en-US" dirty="0">
                <a:solidFill>
                  <a:schemeClr val="tx1"/>
                </a:solidFill>
                <a:highlight>
                  <a:srgbClr val="FFFFFF"/>
                </a:highlight>
                <a:latin typeface="Lato"/>
                <a:ea typeface="Lato"/>
                <a:cs typeface="Lato"/>
                <a:sym typeface="Lato"/>
              </a:rPr>
              <a:t>TEDA has advantages over traditional statistical methods for detecting anomalies:</a:t>
            </a:r>
          </a:p>
          <a:p>
            <a:pPr marL="374650" indent="-285750" algn="just">
              <a:buClrTx/>
              <a:buSzPts val="2200"/>
              <a:buFont typeface="Arial" panose="020B0604020202020204" pitchFamily="34" charset="0"/>
              <a:buChar char="•"/>
            </a:pPr>
            <a:r>
              <a:rPr lang="en-US" b="1" dirty="0">
                <a:solidFill>
                  <a:schemeClr val="tx1"/>
                </a:solidFill>
                <a:highlight>
                  <a:srgbClr val="FFFFFF"/>
                </a:highlight>
                <a:latin typeface="Lato"/>
                <a:ea typeface="Lato"/>
                <a:cs typeface="Lato"/>
                <a:sym typeface="Lato"/>
              </a:rPr>
              <a:t>no need for prior knowledge of the data</a:t>
            </a:r>
            <a:r>
              <a:rPr lang="en-US" dirty="0">
                <a:solidFill>
                  <a:schemeClr val="tx1"/>
                </a:solidFill>
                <a:highlight>
                  <a:srgbClr val="FFFFFF"/>
                </a:highlight>
                <a:latin typeface="Lato"/>
                <a:ea typeface="Lato"/>
                <a:cs typeface="Lato"/>
                <a:sym typeface="Lato"/>
              </a:rPr>
              <a:t>, therefore, it is widely used for data streams and time series.</a:t>
            </a:r>
          </a:p>
          <a:p>
            <a:pPr marL="374650" indent="-285750" algn="just">
              <a:buClrTx/>
              <a:buSzPts val="2200"/>
              <a:buFont typeface="Arial" panose="020B0604020202020204" pitchFamily="34" charset="0"/>
              <a:buChar char="•"/>
            </a:pPr>
            <a:r>
              <a:rPr lang="en-US" dirty="0">
                <a:solidFill>
                  <a:schemeClr val="tx1"/>
                </a:solidFill>
                <a:highlight>
                  <a:srgbClr val="FFFFFF"/>
                </a:highlight>
                <a:latin typeface="Lato"/>
                <a:ea typeface="Lato"/>
                <a:cs typeface="Lato"/>
                <a:sym typeface="Lato"/>
              </a:rPr>
              <a:t>it is </a:t>
            </a:r>
            <a:r>
              <a:rPr lang="en-US" b="1" dirty="0">
                <a:solidFill>
                  <a:schemeClr val="tx1"/>
                </a:solidFill>
                <a:highlight>
                  <a:srgbClr val="FFFFFF"/>
                </a:highlight>
                <a:latin typeface="Lato"/>
                <a:ea typeface="Lato"/>
                <a:cs typeface="Lato"/>
                <a:sym typeface="Lato"/>
              </a:rPr>
              <a:t>not necessary to know the mathematical model </a:t>
            </a:r>
            <a:r>
              <a:rPr lang="en-US" dirty="0">
                <a:solidFill>
                  <a:schemeClr val="tx1"/>
                </a:solidFill>
                <a:highlight>
                  <a:srgbClr val="FFFFFF"/>
                </a:highlight>
                <a:latin typeface="Lato"/>
                <a:ea typeface="Lato"/>
                <a:cs typeface="Lato"/>
                <a:sym typeface="Lato"/>
              </a:rPr>
              <a:t>or the data distribution, being an important advantage for real-world problems.</a:t>
            </a:r>
          </a:p>
          <a:p>
            <a:pPr marL="374650" indent="-285750" algn="just">
              <a:buClrTx/>
              <a:buSzPts val="2200"/>
              <a:buFont typeface="Arial" panose="020B0604020202020204" pitchFamily="34" charset="0"/>
              <a:buChar char="•"/>
            </a:pPr>
            <a:r>
              <a:rPr lang="en-US" dirty="0">
                <a:solidFill>
                  <a:schemeClr val="tx1"/>
                </a:solidFill>
                <a:highlight>
                  <a:srgbClr val="FFFFFF"/>
                </a:highlight>
                <a:latin typeface="Lato"/>
                <a:ea typeface="Lato"/>
                <a:cs typeface="Lato"/>
                <a:sym typeface="Lato"/>
              </a:rPr>
              <a:t>It measures the typicality and eccentricity of each sample through geometric distances (Euclidean or cosine or </a:t>
            </a:r>
            <a:r>
              <a:rPr lang="en-US" dirty="0" err="1">
                <a:solidFill>
                  <a:schemeClr val="tx1"/>
                </a:solidFill>
                <a:highlight>
                  <a:srgbClr val="FFFFFF"/>
                </a:highlight>
                <a:latin typeface="Lato"/>
                <a:ea typeface="Lato"/>
                <a:cs typeface="Lato"/>
                <a:sym typeface="Lato"/>
              </a:rPr>
              <a:t>Mahalonobis</a:t>
            </a:r>
            <a:r>
              <a:rPr lang="en-US" dirty="0">
                <a:solidFill>
                  <a:schemeClr val="tx1"/>
                </a:solidFill>
                <a:highlight>
                  <a:srgbClr val="FFFFFF"/>
                </a:highlight>
                <a:latin typeface="Lato"/>
                <a:ea typeface="Lato"/>
                <a:cs typeface="Lato"/>
                <a:sym typeface="Lato"/>
              </a:rPr>
              <a:t>).</a:t>
            </a:r>
          </a:p>
          <a:p>
            <a:pPr marL="374650" indent="-285750" algn="just">
              <a:buClrTx/>
              <a:buSzPts val="2200"/>
              <a:buFont typeface="Arial" panose="020B0604020202020204" pitchFamily="34" charset="0"/>
              <a:buChar char="•"/>
            </a:pPr>
            <a:r>
              <a:rPr lang="en-US" dirty="0">
                <a:solidFill>
                  <a:schemeClr val="tx1"/>
                </a:solidFill>
                <a:highlight>
                  <a:srgbClr val="FFFFFF"/>
                </a:highlight>
                <a:latin typeface="Lato"/>
                <a:ea typeface="Lato"/>
                <a:cs typeface="Lato"/>
                <a:sym typeface="Lato"/>
              </a:rPr>
              <a:t>Computational effort is </a:t>
            </a:r>
            <a:r>
              <a:rPr lang="en-US" b="1" dirty="0">
                <a:solidFill>
                  <a:schemeClr val="tx1"/>
                </a:solidFill>
                <a:highlight>
                  <a:srgbClr val="FFFFFF"/>
                </a:highlight>
                <a:latin typeface="Lato"/>
                <a:ea typeface="Lato"/>
                <a:cs typeface="Lato"/>
                <a:sym typeface="Lato"/>
              </a:rPr>
              <a:t>low</a:t>
            </a:r>
            <a:r>
              <a:rPr lang="en-US" dirty="0">
                <a:solidFill>
                  <a:schemeClr val="tx1"/>
                </a:solidFill>
                <a:highlight>
                  <a:srgbClr val="FFFFFF"/>
                </a:highlight>
                <a:latin typeface="Lato"/>
                <a:ea typeface="Lato"/>
                <a:cs typeface="Lato"/>
                <a:sym typeface="Lato"/>
              </a:rPr>
              <a:t> and </a:t>
            </a:r>
            <a:r>
              <a:rPr lang="en-US" b="1" dirty="0">
                <a:solidFill>
                  <a:schemeClr val="tx1"/>
                </a:solidFill>
                <a:highlight>
                  <a:srgbClr val="FFFFFF"/>
                </a:highlight>
                <a:latin typeface="Lato"/>
                <a:ea typeface="Lato"/>
                <a:cs typeface="Lato"/>
                <a:sym typeface="Lato"/>
              </a:rPr>
              <a:t>fast</a:t>
            </a:r>
            <a:r>
              <a:rPr lang="en-US" dirty="0">
                <a:solidFill>
                  <a:schemeClr val="tx1"/>
                </a:solidFill>
                <a:highlight>
                  <a:srgbClr val="FFFFFF"/>
                </a:highlight>
                <a:latin typeface="Lato"/>
                <a:ea typeface="Lato"/>
                <a:cs typeface="Lato"/>
                <a:sym typeface="Lato"/>
              </a:rPr>
              <a:t>.</a:t>
            </a:r>
          </a:p>
          <a:p>
            <a:pPr algn="just"/>
            <a:endParaRPr lang="en-US" sz="1500" b="1" dirty="0">
              <a:highlight>
                <a:srgbClr val="FFFFFF"/>
              </a:highlight>
            </a:endParaRPr>
          </a:p>
          <a:p>
            <a:pPr marL="457200" algn="just"/>
            <a:endParaRPr lang="en-US" sz="1200" dirty="0">
              <a:highlight>
                <a:srgbClr val="FFFFFF"/>
              </a:highlight>
            </a:endParaRPr>
          </a:p>
        </p:txBody>
      </p:sp>
      <p:pic>
        <p:nvPicPr>
          <p:cNvPr id="4" name="Imagem 3">
            <a:extLst>
              <a:ext uri="{FF2B5EF4-FFF2-40B4-BE49-F238E27FC236}">
                <a16:creationId xmlns:a16="http://schemas.microsoft.com/office/drawing/2014/main" id="{41FB59A9-0E1A-6AB7-33FE-7F18EB8F0EEB}"/>
              </a:ext>
            </a:extLst>
          </p:cNvPr>
          <p:cNvPicPr>
            <a:picLocks noChangeAspect="1"/>
          </p:cNvPicPr>
          <p:nvPr/>
        </p:nvPicPr>
        <p:blipFill>
          <a:blip r:embed="rId2"/>
          <a:stretch>
            <a:fillRect/>
          </a:stretch>
        </p:blipFill>
        <p:spPr>
          <a:xfrm>
            <a:off x="5666508" y="1104775"/>
            <a:ext cx="2945823" cy="2945823"/>
          </a:xfrm>
          <a:prstGeom prst="rect">
            <a:avLst/>
          </a:prstGeom>
        </p:spPr>
      </p:pic>
    </p:spTree>
    <p:extLst>
      <p:ext uri="{BB962C8B-B14F-4D97-AF65-F5344CB8AC3E}">
        <p14:creationId xmlns:p14="http://schemas.microsoft.com/office/powerpoint/2010/main" val="24146141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885B618-8AF6-A4CE-0747-C594D6F82D24}"/>
              </a:ext>
            </a:extLst>
          </p:cNvPr>
          <p:cNvSpPr>
            <a:spLocks noGrp="1"/>
          </p:cNvSpPr>
          <p:nvPr>
            <p:ph type="title"/>
          </p:nvPr>
        </p:nvSpPr>
        <p:spPr/>
        <p:txBody>
          <a:bodyPr/>
          <a:lstStyle/>
          <a:p>
            <a:r>
              <a:rPr lang="pt-BR" dirty="0"/>
              <a:t>TEDA</a:t>
            </a:r>
          </a:p>
        </p:txBody>
      </p:sp>
      <mc:AlternateContent xmlns:mc="http://schemas.openxmlformats.org/markup-compatibility/2006" xmlns:a14="http://schemas.microsoft.com/office/drawing/2010/main">
        <mc:Choice Requires="a14">
          <p:sp>
            <p:nvSpPr>
              <p:cNvPr id="4" name="Google Shape;458;p49">
                <a:extLst>
                  <a:ext uri="{FF2B5EF4-FFF2-40B4-BE49-F238E27FC236}">
                    <a16:creationId xmlns:a16="http://schemas.microsoft.com/office/drawing/2014/main" id="{C870C48F-5A8E-91E2-F1E8-2EB317A4FD5D}"/>
                  </a:ext>
                </a:extLst>
              </p:cNvPr>
              <p:cNvSpPr txBox="1">
                <a:spLocks/>
              </p:cNvSpPr>
              <p:nvPr/>
            </p:nvSpPr>
            <p:spPr>
              <a:xfrm>
                <a:off x="621563" y="683434"/>
                <a:ext cx="7878300" cy="2481107"/>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88900" algn="just">
                  <a:buClr>
                    <a:srgbClr val="073763"/>
                  </a:buClr>
                  <a:buSzPts val="2200"/>
                </a:pPr>
                <a:r>
                  <a:rPr lang="en-US" sz="1800" dirty="0">
                    <a:solidFill>
                      <a:schemeClr val="tx1"/>
                    </a:solidFill>
                    <a:highlight>
                      <a:srgbClr val="FFFFFF"/>
                    </a:highlight>
                    <a:latin typeface="Lato"/>
                    <a:ea typeface="Lato"/>
                    <a:cs typeface="Lato"/>
                    <a:sym typeface="Lato"/>
                  </a:rPr>
                  <a:t>The modeling of the considered data stream can be given by an ordered vector:</a:t>
                </a:r>
                <a:endParaRPr lang="en-US" sz="1800" b="1" dirty="0">
                  <a:solidFill>
                    <a:schemeClr val="tx1"/>
                  </a:solidFill>
                  <a:highlight>
                    <a:srgbClr val="FFFFFF"/>
                  </a:highlight>
                  <a:latin typeface="Lato"/>
                  <a:ea typeface="Lato"/>
                  <a:cs typeface="Lato"/>
                  <a:sym typeface="Lato"/>
                </a:endParaRPr>
              </a:p>
              <a:p>
                <a:pPr marL="88900" algn="ctr">
                  <a:buClr>
                    <a:srgbClr val="073763"/>
                  </a:buClr>
                  <a:buSzPts val="2200"/>
                </a:pPr>
                <a14:m>
                  <m:oMathPara xmlns:m="http://schemas.openxmlformats.org/officeDocument/2006/math">
                    <m:oMathParaPr>
                      <m:jc m:val="centerGroup"/>
                    </m:oMathParaPr>
                    <m:oMath xmlns:m="http://schemas.openxmlformats.org/officeDocument/2006/math">
                      <m:r>
                        <a:rPr lang="en-US" sz="1800" b="1" i="1" smtClean="0">
                          <a:solidFill>
                            <a:schemeClr val="tx1"/>
                          </a:solidFill>
                          <a:highlight>
                            <a:srgbClr val="FFFFFF"/>
                          </a:highlight>
                          <a:latin typeface="Cambria Math" panose="02040503050406030204" pitchFamily="18" charset="0"/>
                        </a:rPr>
                        <m:t>𝒙</m:t>
                      </m:r>
                      <m:r>
                        <a:rPr lang="en-US" sz="1800" i="1" smtClean="0">
                          <a:solidFill>
                            <a:schemeClr val="tx1"/>
                          </a:solidFill>
                          <a:highlight>
                            <a:srgbClr val="FFFFFF"/>
                          </a:highlight>
                          <a:latin typeface="Cambria Math" panose="02040503050406030204" pitchFamily="18" charset="0"/>
                        </a:rPr>
                        <m:t>=</m:t>
                      </m:r>
                      <m:d>
                        <m:dPr>
                          <m:begChr m:val="{"/>
                          <m:endChr m:val="}"/>
                          <m:ctrlPr>
                            <a:rPr lang="ar-AE" sz="1800" i="1" smtClean="0">
                              <a:solidFill>
                                <a:schemeClr val="tx1"/>
                              </a:solidFill>
                              <a:highlight>
                                <a:srgbClr val="FFFFFF"/>
                              </a:highlight>
                              <a:latin typeface="Cambria Math" panose="02040503050406030204" pitchFamily="18" charset="0"/>
                            </a:rPr>
                          </m:ctrlPr>
                        </m:dPr>
                        <m:e>
                          <m:sSub>
                            <m:sSubPr>
                              <m:ctrlPr>
                                <a:rPr lang="ar-AE" sz="1800" i="1" smtClean="0">
                                  <a:solidFill>
                                    <a:schemeClr val="tx1"/>
                                  </a:solidFill>
                                  <a:highlight>
                                    <a:srgbClr val="FFFFFF"/>
                                  </a:highlight>
                                  <a:latin typeface="Cambria Math" panose="02040503050406030204" pitchFamily="18" charset="0"/>
                                </a:rPr>
                              </m:ctrlPr>
                            </m:sSubPr>
                            <m:e>
                              <m:r>
                                <a:rPr lang="ar-AE" sz="1800" i="1" smtClean="0">
                                  <a:solidFill>
                                    <a:schemeClr val="tx1"/>
                                  </a:solidFill>
                                  <a:highlight>
                                    <a:srgbClr val="FFFFFF"/>
                                  </a:highlight>
                                  <a:latin typeface="Cambria Math" panose="02040503050406030204" pitchFamily="18" charset="0"/>
                                </a:rPr>
                                <m:t>𝑥</m:t>
                              </m:r>
                            </m:e>
                            <m:sub>
                              <m:r>
                                <a:rPr lang="ar-AE" sz="1800" i="1" smtClean="0">
                                  <a:solidFill>
                                    <a:schemeClr val="tx1"/>
                                  </a:solidFill>
                                  <a:highlight>
                                    <a:srgbClr val="FFFFFF"/>
                                  </a:highlight>
                                  <a:latin typeface="Cambria Math" panose="02040503050406030204" pitchFamily="18" charset="0"/>
                                </a:rPr>
                                <m:t>1</m:t>
                              </m:r>
                            </m:sub>
                          </m:sSub>
                          <m:r>
                            <a:rPr lang="ar-AE" sz="1800" i="1" smtClean="0">
                              <a:solidFill>
                                <a:schemeClr val="tx1"/>
                              </a:solidFill>
                              <a:highlight>
                                <a:srgbClr val="FFFFFF"/>
                              </a:highlight>
                              <a:latin typeface="Cambria Math" panose="02040503050406030204" pitchFamily="18" charset="0"/>
                            </a:rPr>
                            <m:t>,</m:t>
                          </m:r>
                          <m:sSub>
                            <m:sSubPr>
                              <m:ctrlPr>
                                <a:rPr lang="ar-AE" sz="1800" i="1" smtClean="0">
                                  <a:solidFill>
                                    <a:schemeClr val="tx1"/>
                                  </a:solidFill>
                                  <a:highlight>
                                    <a:srgbClr val="FFFFFF"/>
                                  </a:highlight>
                                  <a:latin typeface="Cambria Math" panose="02040503050406030204" pitchFamily="18" charset="0"/>
                                </a:rPr>
                              </m:ctrlPr>
                            </m:sSubPr>
                            <m:e>
                              <m:r>
                                <a:rPr lang="ar-AE" sz="1800" i="1" smtClean="0">
                                  <a:solidFill>
                                    <a:schemeClr val="tx1"/>
                                  </a:solidFill>
                                  <a:highlight>
                                    <a:srgbClr val="FFFFFF"/>
                                  </a:highlight>
                                  <a:latin typeface="Cambria Math" panose="02040503050406030204" pitchFamily="18" charset="0"/>
                                </a:rPr>
                                <m:t>𝑥</m:t>
                              </m:r>
                            </m:e>
                            <m:sub>
                              <m:r>
                                <a:rPr lang="ar-AE" sz="1800" i="1" smtClean="0">
                                  <a:solidFill>
                                    <a:schemeClr val="tx1"/>
                                  </a:solidFill>
                                  <a:highlight>
                                    <a:srgbClr val="FFFFFF"/>
                                  </a:highlight>
                                  <a:latin typeface="Cambria Math" panose="02040503050406030204" pitchFamily="18" charset="0"/>
                                </a:rPr>
                                <m:t>2</m:t>
                              </m:r>
                            </m:sub>
                          </m:sSub>
                          <m:r>
                            <a:rPr lang="ar-AE" sz="1800" i="1" smtClean="0">
                              <a:solidFill>
                                <a:schemeClr val="tx1"/>
                              </a:solidFill>
                              <a:highlight>
                                <a:srgbClr val="FFFFFF"/>
                              </a:highlight>
                              <a:latin typeface="Cambria Math" panose="02040503050406030204" pitchFamily="18" charset="0"/>
                            </a:rPr>
                            <m:t>, …, </m:t>
                          </m:r>
                          <m:sSub>
                            <m:sSubPr>
                              <m:ctrlPr>
                                <a:rPr lang="ar-AE" sz="1800" i="1" smtClean="0">
                                  <a:solidFill>
                                    <a:schemeClr val="tx1"/>
                                  </a:solidFill>
                                  <a:highlight>
                                    <a:srgbClr val="FFFFFF"/>
                                  </a:highlight>
                                  <a:latin typeface="Cambria Math" panose="02040503050406030204" pitchFamily="18" charset="0"/>
                                </a:rPr>
                              </m:ctrlPr>
                            </m:sSubPr>
                            <m:e>
                              <m:r>
                                <a:rPr lang="ar-AE" sz="1800" i="1" smtClean="0">
                                  <a:solidFill>
                                    <a:schemeClr val="tx1"/>
                                  </a:solidFill>
                                  <a:highlight>
                                    <a:srgbClr val="FFFFFF"/>
                                  </a:highlight>
                                  <a:latin typeface="Cambria Math" panose="02040503050406030204" pitchFamily="18" charset="0"/>
                                </a:rPr>
                                <m:t>𝑥</m:t>
                              </m:r>
                            </m:e>
                            <m:sub>
                              <m:r>
                                <a:rPr lang="ar-AE" sz="1800" i="1" smtClean="0">
                                  <a:solidFill>
                                    <a:schemeClr val="tx1"/>
                                  </a:solidFill>
                                  <a:highlight>
                                    <a:srgbClr val="FFFFFF"/>
                                  </a:highlight>
                                  <a:latin typeface="Cambria Math" panose="02040503050406030204" pitchFamily="18" charset="0"/>
                                </a:rPr>
                                <m:t>𝑘</m:t>
                              </m:r>
                            </m:sub>
                          </m:sSub>
                          <m:r>
                            <a:rPr lang="ar-AE" sz="1800" i="1" smtClean="0">
                              <a:solidFill>
                                <a:schemeClr val="tx1"/>
                              </a:solidFill>
                              <a:highlight>
                                <a:srgbClr val="FFFFFF"/>
                              </a:highlight>
                              <a:latin typeface="Cambria Math" panose="02040503050406030204" pitchFamily="18" charset="0"/>
                            </a:rPr>
                            <m:t>, …</m:t>
                          </m:r>
                        </m:e>
                      </m:d>
                      <m:r>
                        <a:rPr lang="ar-AE" sz="1800" i="1" smtClean="0">
                          <a:solidFill>
                            <a:schemeClr val="tx1"/>
                          </a:solidFill>
                          <a:highlight>
                            <a:srgbClr val="FFFFFF"/>
                          </a:highlight>
                          <a:latin typeface="Cambria Math" panose="02040503050406030204" pitchFamily="18" charset="0"/>
                        </a:rPr>
                        <m:t> </m:t>
                      </m:r>
                      <m:r>
                        <a:rPr lang="ar-AE" sz="1800" i="1" smtClean="0">
                          <a:solidFill>
                            <a:schemeClr val="tx1"/>
                          </a:solidFill>
                          <a:highlight>
                            <a:srgbClr val="FFFFFF"/>
                          </a:highlight>
                          <a:latin typeface="Cambria Math" panose="02040503050406030204" pitchFamily="18" charset="0"/>
                          <a:ea typeface="Cambria Math" panose="02040503050406030204" pitchFamily="18" charset="0"/>
                        </a:rPr>
                        <m:t>∴ </m:t>
                      </m:r>
                      <m:sSub>
                        <m:sSubPr>
                          <m:ctrlPr>
                            <a:rPr lang="ar-AE" sz="1800" i="1" smtClean="0">
                              <a:solidFill>
                                <a:schemeClr val="tx1"/>
                              </a:solidFill>
                              <a:highlight>
                                <a:srgbClr val="FFFFFF"/>
                              </a:highlight>
                              <a:latin typeface="Cambria Math" panose="02040503050406030204" pitchFamily="18" charset="0"/>
                              <a:ea typeface="Cambria Math" panose="02040503050406030204" pitchFamily="18" charset="0"/>
                            </a:rPr>
                          </m:ctrlPr>
                        </m:sSubPr>
                        <m:e>
                          <m:r>
                            <a:rPr lang="ar-AE" sz="1800" i="1" smtClean="0">
                              <a:solidFill>
                                <a:schemeClr val="tx1"/>
                              </a:solidFill>
                              <a:highlight>
                                <a:srgbClr val="FFFFFF"/>
                              </a:highlight>
                              <a:latin typeface="Cambria Math" panose="02040503050406030204" pitchFamily="18" charset="0"/>
                              <a:ea typeface="Cambria Math" panose="02040503050406030204" pitchFamily="18" charset="0"/>
                            </a:rPr>
                            <m:t>𝑥</m:t>
                          </m:r>
                        </m:e>
                        <m:sub>
                          <m:r>
                            <a:rPr lang="ar-AE" sz="1800" i="1" smtClean="0">
                              <a:solidFill>
                                <a:schemeClr val="tx1"/>
                              </a:solidFill>
                              <a:highlight>
                                <a:srgbClr val="FFFFFF"/>
                              </a:highlight>
                              <a:latin typeface="Cambria Math" panose="02040503050406030204" pitchFamily="18" charset="0"/>
                              <a:ea typeface="Cambria Math" panose="02040503050406030204" pitchFamily="18" charset="0"/>
                            </a:rPr>
                            <m:t>𝑖</m:t>
                          </m:r>
                        </m:sub>
                      </m:sSub>
                      <m:r>
                        <a:rPr lang="ar-AE" sz="1800" i="1" smtClean="0">
                          <a:solidFill>
                            <a:schemeClr val="tx1"/>
                          </a:solidFill>
                          <a:highlight>
                            <a:srgbClr val="FFFFFF"/>
                          </a:highlight>
                          <a:latin typeface="Cambria Math" panose="02040503050406030204" pitchFamily="18" charset="0"/>
                          <a:ea typeface="Cambria Math" panose="02040503050406030204" pitchFamily="18" charset="0"/>
                        </a:rPr>
                        <m:t>∈ </m:t>
                      </m:r>
                      <m:sSup>
                        <m:sSupPr>
                          <m:ctrlPr>
                            <a:rPr lang="ar-AE" sz="1800" i="1" smtClean="0">
                              <a:solidFill>
                                <a:schemeClr val="tx1"/>
                              </a:solidFill>
                              <a:highlight>
                                <a:srgbClr val="FFFFFF"/>
                              </a:highlight>
                              <a:latin typeface="Cambria Math" panose="02040503050406030204" pitchFamily="18" charset="0"/>
                              <a:ea typeface="Cambria Math" panose="02040503050406030204" pitchFamily="18" charset="0"/>
                            </a:rPr>
                          </m:ctrlPr>
                        </m:sSupPr>
                        <m:e>
                          <m:r>
                            <a:rPr lang="ar-AE" sz="1800" i="1" smtClean="0">
                              <a:solidFill>
                                <a:schemeClr val="tx1"/>
                              </a:solidFill>
                              <a:highlight>
                                <a:srgbClr val="FFFFFF"/>
                              </a:highlight>
                              <a:latin typeface="Cambria Math" panose="02040503050406030204" pitchFamily="18" charset="0"/>
                              <a:ea typeface="Cambria Math" panose="02040503050406030204" pitchFamily="18" charset="0"/>
                            </a:rPr>
                            <m:t>ℝ</m:t>
                          </m:r>
                        </m:e>
                        <m:sup>
                          <m:r>
                            <a:rPr lang="ar-AE" sz="1800" i="1" smtClean="0">
                              <a:solidFill>
                                <a:schemeClr val="tx1"/>
                              </a:solidFill>
                              <a:highlight>
                                <a:srgbClr val="FFFFFF"/>
                              </a:highlight>
                              <a:latin typeface="Cambria Math" panose="02040503050406030204" pitchFamily="18" charset="0"/>
                              <a:ea typeface="Cambria Math" panose="02040503050406030204" pitchFamily="18" charset="0"/>
                            </a:rPr>
                            <m:t>𝑛</m:t>
                          </m:r>
                        </m:sup>
                      </m:sSup>
                      <m:r>
                        <a:rPr lang="ar-AE" sz="1800" i="1" smtClean="0">
                          <a:solidFill>
                            <a:schemeClr val="tx1"/>
                          </a:solidFill>
                          <a:highlight>
                            <a:srgbClr val="FFFFFF"/>
                          </a:highlight>
                          <a:latin typeface="Cambria Math" panose="02040503050406030204" pitchFamily="18" charset="0"/>
                          <a:ea typeface="Cambria Math" panose="02040503050406030204" pitchFamily="18" charset="0"/>
                        </a:rPr>
                        <m:t>, </m:t>
                      </m:r>
                      <m:r>
                        <a:rPr lang="ar-AE" sz="1800" i="1" smtClean="0">
                          <a:solidFill>
                            <a:schemeClr val="tx1"/>
                          </a:solidFill>
                          <a:highlight>
                            <a:srgbClr val="FFFFFF"/>
                          </a:highlight>
                          <a:latin typeface="Cambria Math" panose="02040503050406030204" pitchFamily="18" charset="0"/>
                          <a:ea typeface="Cambria Math" panose="02040503050406030204" pitchFamily="18" charset="0"/>
                        </a:rPr>
                        <m:t>𝑖</m:t>
                      </m:r>
                      <m:r>
                        <a:rPr lang="ar-AE" sz="1800" i="1" smtClean="0">
                          <a:solidFill>
                            <a:schemeClr val="tx1"/>
                          </a:solidFill>
                          <a:highlight>
                            <a:srgbClr val="FFFFFF"/>
                          </a:highlight>
                          <a:latin typeface="Cambria Math" panose="02040503050406030204" pitchFamily="18" charset="0"/>
                          <a:ea typeface="Cambria Math" panose="02040503050406030204" pitchFamily="18" charset="0"/>
                        </a:rPr>
                        <m:t>∈</m:t>
                      </m:r>
                      <m:r>
                        <a:rPr lang="ar-AE" sz="1800" i="1" smtClean="0">
                          <a:solidFill>
                            <a:schemeClr val="tx1"/>
                          </a:solidFill>
                          <a:highlight>
                            <a:srgbClr val="FFFFFF"/>
                          </a:highlight>
                          <a:latin typeface="Cambria Math" panose="02040503050406030204" pitchFamily="18" charset="0"/>
                          <a:ea typeface="Cambria Math" panose="02040503050406030204" pitchFamily="18" charset="0"/>
                        </a:rPr>
                        <m:t>ℕ</m:t>
                      </m:r>
                    </m:oMath>
                  </m:oMathPara>
                </a14:m>
                <a:endParaRPr lang="ar-AE" sz="1800" dirty="0">
                  <a:solidFill>
                    <a:schemeClr val="tx1"/>
                  </a:solidFill>
                  <a:highlight>
                    <a:srgbClr val="FFFFFF"/>
                  </a:highlight>
                </a:endParaRPr>
              </a:p>
              <a:p>
                <a:pPr marL="88900" algn="ctr">
                  <a:buClr>
                    <a:srgbClr val="073763"/>
                  </a:buClr>
                  <a:buSzPts val="2200"/>
                </a:pPr>
                <a14:m>
                  <m:oMathPara xmlns:m="http://schemas.openxmlformats.org/officeDocument/2006/math">
                    <m:oMathParaPr>
                      <m:jc m:val="centerGroup"/>
                    </m:oMathParaPr>
                    <m:oMath xmlns:m="http://schemas.openxmlformats.org/officeDocument/2006/math">
                      <m:r>
                        <a:rPr lang="ar-AE" sz="1800" i="1" smtClean="0">
                          <a:solidFill>
                            <a:schemeClr val="tx1"/>
                          </a:solidFill>
                          <a:highlight>
                            <a:srgbClr val="FFFFFF"/>
                          </a:highlight>
                          <a:latin typeface="Cambria Math" panose="02040503050406030204" pitchFamily="18" charset="0"/>
                        </a:rPr>
                        <m:t>𝑑</m:t>
                      </m:r>
                      <m:d>
                        <m:dPr>
                          <m:ctrlPr>
                            <a:rPr lang="ar-AE" sz="1800" i="1" smtClean="0">
                              <a:solidFill>
                                <a:schemeClr val="tx1"/>
                              </a:solidFill>
                              <a:highlight>
                                <a:srgbClr val="FFFFFF"/>
                              </a:highlight>
                              <a:latin typeface="Cambria Math" panose="02040503050406030204" pitchFamily="18" charset="0"/>
                            </a:rPr>
                          </m:ctrlPr>
                        </m:dPr>
                        <m:e>
                          <m:sSub>
                            <m:sSubPr>
                              <m:ctrlPr>
                                <a:rPr lang="ar-AE" sz="1800" i="1" smtClean="0">
                                  <a:solidFill>
                                    <a:schemeClr val="tx1"/>
                                  </a:solidFill>
                                  <a:highlight>
                                    <a:srgbClr val="FFFFFF"/>
                                  </a:highlight>
                                  <a:latin typeface="Cambria Math" panose="02040503050406030204" pitchFamily="18" charset="0"/>
                                </a:rPr>
                              </m:ctrlPr>
                            </m:sSubPr>
                            <m:e>
                              <m:r>
                                <a:rPr lang="ar-AE" sz="1800" i="1" smtClean="0">
                                  <a:solidFill>
                                    <a:schemeClr val="tx1"/>
                                  </a:solidFill>
                                  <a:highlight>
                                    <a:srgbClr val="FFFFFF"/>
                                  </a:highlight>
                                  <a:latin typeface="Cambria Math" panose="02040503050406030204" pitchFamily="18" charset="0"/>
                                </a:rPr>
                                <m:t>𝑥</m:t>
                              </m:r>
                            </m:e>
                            <m:sub>
                              <m:r>
                                <a:rPr lang="ar-AE" sz="1800" i="1" smtClean="0">
                                  <a:solidFill>
                                    <a:schemeClr val="tx1"/>
                                  </a:solidFill>
                                  <a:highlight>
                                    <a:srgbClr val="FFFFFF"/>
                                  </a:highlight>
                                  <a:latin typeface="Cambria Math" panose="02040503050406030204" pitchFamily="18" charset="0"/>
                                </a:rPr>
                                <m:t>𝑖</m:t>
                              </m:r>
                            </m:sub>
                          </m:sSub>
                          <m:r>
                            <a:rPr lang="ar-AE" sz="1800" i="1" smtClean="0">
                              <a:solidFill>
                                <a:schemeClr val="tx1"/>
                              </a:solidFill>
                              <a:highlight>
                                <a:srgbClr val="FFFFFF"/>
                              </a:highlight>
                              <a:latin typeface="Cambria Math" panose="02040503050406030204" pitchFamily="18" charset="0"/>
                            </a:rPr>
                            <m:t>, </m:t>
                          </m:r>
                          <m:sSub>
                            <m:sSubPr>
                              <m:ctrlPr>
                                <a:rPr lang="ar-AE" sz="1800" i="1" smtClean="0">
                                  <a:solidFill>
                                    <a:schemeClr val="tx1"/>
                                  </a:solidFill>
                                  <a:highlight>
                                    <a:srgbClr val="FFFFFF"/>
                                  </a:highlight>
                                  <a:latin typeface="Cambria Math" panose="02040503050406030204" pitchFamily="18" charset="0"/>
                                </a:rPr>
                              </m:ctrlPr>
                            </m:sSubPr>
                            <m:e>
                              <m:r>
                                <a:rPr lang="ar-AE" sz="1800" i="1" smtClean="0">
                                  <a:solidFill>
                                    <a:schemeClr val="tx1"/>
                                  </a:solidFill>
                                  <a:highlight>
                                    <a:srgbClr val="FFFFFF"/>
                                  </a:highlight>
                                  <a:latin typeface="Cambria Math" panose="02040503050406030204" pitchFamily="18" charset="0"/>
                                </a:rPr>
                                <m:t>𝑥</m:t>
                              </m:r>
                            </m:e>
                            <m:sub>
                              <m:r>
                                <a:rPr lang="ar-AE" sz="1800" i="1" smtClean="0">
                                  <a:solidFill>
                                    <a:schemeClr val="tx1"/>
                                  </a:solidFill>
                                  <a:highlight>
                                    <a:srgbClr val="FFFFFF"/>
                                  </a:highlight>
                                  <a:latin typeface="Cambria Math" panose="02040503050406030204" pitchFamily="18" charset="0"/>
                                </a:rPr>
                                <m:t>𝑗</m:t>
                              </m:r>
                            </m:sub>
                          </m:sSub>
                        </m:e>
                      </m:d>
                      <m:r>
                        <a:rPr lang="ar-AE" sz="1800" i="1" smtClean="0">
                          <a:solidFill>
                            <a:schemeClr val="tx1"/>
                          </a:solidFill>
                          <a:highlight>
                            <a:srgbClr val="FFFFFF"/>
                          </a:highlight>
                          <a:latin typeface="Cambria Math" panose="02040503050406030204" pitchFamily="18" charset="0"/>
                        </a:rPr>
                        <m:t>=</m:t>
                      </m:r>
                      <m:r>
                        <a:rPr lang="ar-AE" sz="1800" i="1" smtClean="0">
                          <a:solidFill>
                            <a:schemeClr val="tx1"/>
                          </a:solidFill>
                          <a:highlight>
                            <a:srgbClr val="FFFFFF"/>
                          </a:highlight>
                          <a:latin typeface="Cambria Math" panose="02040503050406030204" pitchFamily="18" charset="0"/>
                        </a:rPr>
                        <m:t>𝑒𝑢𝑐𝑙𝑖𝑑𝑒𝑎𝑛</m:t>
                      </m:r>
                      <m:r>
                        <a:rPr lang="ar-AE" sz="1800" i="1" smtClean="0">
                          <a:solidFill>
                            <a:schemeClr val="tx1"/>
                          </a:solidFill>
                          <a:highlight>
                            <a:srgbClr val="FFFFFF"/>
                          </a:highlight>
                          <a:latin typeface="Cambria Math" panose="02040503050406030204" pitchFamily="18" charset="0"/>
                        </a:rPr>
                        <m:t> </m:t>
                      </m:r>
                      <m:r>
                        <a:rPr lang="ar-AE" sz="1800" i="1" smtClean="0">
                          <a:solidFill>
                            <a:schemeClr val="tx1"/>
                          </a:solidFill>
                          <a:highlight>
                            <a:srgbClr val="FFFFFF"/>
                          </a:highlight>
                          <a:latin typeface="Cambria Math" panose="02040503050406030204" pitchFamily="18" charset="0"/>
                        </a:rPr>
                        <m:t>𝑂𝑅</m:t>
                      </m:r>
                      <m:r>
                        <a:rPr lang="ar-AE" sz="1800" i="1" smtClean="0">
                          <a:solidFill>
                            <a:schemeClr val="tx1"/>
                          </a:solidFill>
                          <a:highlight>
                            <a:srgbClr val="FFFFFF"/>
                          </a:highlight>
                          <a:latin typeface="Cambria Math" panose="02040503050406030204" pitchFamily="18" charset="0"/>
                        </a:rPr>
                        <m:t> </m:t>
                      </m:r>
                      <m:r>
                        <a:rPr lang="ar-AE" sz="1800" i="1" smtClean="0">
                          <a:solidFill>
                            <a:schemeClr val="tx1"/>
                          </a:solidFill>
                          <a:highlight>
                            <a:srgbClr val="FFFFFF"/>
                          </a:highlight>
                          <a:latin typeface="Cambria Math" panose="02040503050406030204" pitchFamily="18" charset="0"/>
                        </a:rPr>
                        <m:t>𝑐𝑜𝑠𝑖𝑛𝑒</m:t>
                      </m:r>
                      <m:r>
                        <a:rPr lang="ar-AE" sz="1800" i="1" smtClean="0">
                          <a:solidFill>
                            <a:schemeClr val="tx1"/>
                          </a:solidFill>
                          <a:highlight>
                            <a:srgbClr val="FFFFFF"/>
                          </a:highlight>
                          <a:latin typeface="Cambria Math" panose="02040503050406030204" pitchFamily="18" charset="0"/>
                        </a:rPr>
                        <m:t> </m:t>
                      </m:r>
                      <m:r>
                        <a:rPr lang="ar-AE" sz="1800" i="1" smtClean="0">
                          <a:solidFill>
                            <a:schemeClr val="tx1"/>
                          </a:solidFill>
                          <a:highlight>
                            <a:srgbClr val="FFFFFF"/>
                          </a:highlight>
                          <a:latin typeface="Cambria Math" panose="02040503050406030204" pitchFamily="18" charset="0"/>
                        </a:rPr>
                        <m:t>𝑂𝑅</m:t>
                      </m:r>
                      <m:r>
                        <a:rPr lang="ar-AE" sz="1800" i="1" smtClean="0">
                          <a:solidFill>
                            <a:schemeClr val="tx1"/>
                          </a:solidFill>
                          <a:highlight>
                            <a:srgbClr val="FFFFFF"/>
                          </a:highlight>
                          <a:latin typeface="Cambria Math" panose="02040503050406030204" pitchFamily="18" charset="0"/>
                        </a:rPr>
                        <m:t> </m:t>
                      </m:r>
                      <m:r>
                        <a:rPr lang="ar-AE" sz="1800" i="1" smtClean="0">
                          <a:solidFill>
                            <a:schemeClr val="tx1"/>
                          </a:solidFill>
                          <a:highlight>
                            <a:srgbClr val="FFFFFF"/>
                          </a:highlight>
                          <a:latin typeface="Cambria Math" panose="02040503050406030204" pitchFamily="18" charset="0"/>
                        </a:rPr>
                        <m:t>𝑚𝑎</m:t>
                      </m:r>
                      <m:r>
                        <a:rPr lang="ar-AE" sz="1800" i="1" smtClean="0">
                          <a:solidFill>
                            <a:schemeClr val="tx1"/>
                          </a:solidFill>
                          <a:highlight>
                            <a:srgbClr val="FFFFFF"/>
                          </a:highlight>
                          <a:latin typeface="Cambria Math" panose="02040503050406030204" pitchFamily="18" charset="0"/>
                        </a:rPr>
                        <m:t>h</m:t>
                      </m:r>
                      <m:r>
                        <a:rPr lang="ar-AE" sz="1800" i="1" smtClean="0">
                          <a:solidFill>
                            <a:schemeClr val="tx1"/>
                          </a:solidFill>
                          <a:highlight>
                            <a:srgbClr val="FFFFFF"/>
                          </a:highlight>
                          <a:latin typeface="Cambria Math" panose="02040503050406030204" pitchFamily="18" charset="0"/>
                        </a:rPr>
                        <m:t>𝑎𝑙𝑎𝑛𝑜𝑏𝑖𝑠</m:t>
                      </m:r>
                    </m:oMath>
                  </m:oMathPara>
                </a14:m>
                <a:endParaRPr lang="ar-AE" sz="1800" dirty="0">
                  <a:solidFill>
                    <a:schemeClr val="tx1"/>
                  </a:solidFill>
                  <a:highlight>
                    <a:srgbClr val="FFFFFF"/>
                  </a:highlight>
                </a:endParaRPr>
              </a:p>
              <a:p>
                <a:pPr marL="457200" algn="just"/>
                <a:endParaRPr lang="ar-AE" sz="1200" dirty="0">
                  <a:highlight>
                    <a:srgbClr val="FFFFFF"/>
                  </a:highlight>
                </a:endParaRPr>
              </a:p>
            </p:txBody>
          </p:sp>
        </mc:Choice>
        <mc:Fallback xmlns="">
          <p:sp>
            <p:nvSpPr>
              <p:cNvPr id="4" name="Google Shape;458;p49">
                <a:extLst>
                  <a:ext uri="{FF2B5EF4-FFF2-40B4-BE49-F238E27FC236}">
                    <a16:creationId xmlns:a16="http://schemas.microsoft.com/office/drawing/2014/main" id="{C870C48F-5A8E-91E2-F1E8-2EB317A4FD5D}"/>
                  </a:ext>
                </a:extLst>
              </p:cNvPr>
              <p:cNvSpPr txBox="1">
                <a:spLocks noRot="1" noChangeAspect="1" noMove="1" noResize="1" noEditPoints="1" noAdjustHandles="1" noChangeArrowheads="1" noChangeShapeType="1" noTextEdit="1"/>
              </p:cNvSpPr>
              <p:nvPr/>
            </p:nvSpPr>
            <p:spPr>
              <a:xfrm>
                <a:off x="621563" y="683434"/>
                <a:ext cx="7878300" cy="2481107"/>
              </a:xfrm>
              <a:prstGeom prst="rect">
                <a:avLst/>
              </a:prstGeom>
              <a:blipFill>
                <a:blip r:embed="rId2"/>
                <a:stretch>
                  <a:fillRect r="-1316"/>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6" name="Google Shape;458;p49">
                <a:extLst>
                  <a:ext uri="{FF2B5EF4-FFF2-40B4-BE49-F238E27FC236}">
                    <a16:creationId xmlns:a16="http://schemas.microsoft.com/office/drawing/2014/main" id="{94503AEA-E2DA-96D8-4F38-5267797026DE}"/>
                  </a:ext>
                </a:extLst>
              </p:cNvPr>
              <p:cNvSpPr txBox="1">
                <a:spLocks/>
              </p:cNvSpPr>
              <p:nvPr/>
            </p:nvSpPr>
            <p:spPr>
              <a:xfrm>
                <a:off x="621563" y="2306046"/>
                <a:ext cx="7878300" cy="231077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800"/>
                  <a:buFont typeface="Overpass"/>
                  <a:buNone/>
                  <a:defRPr sz="1250" b="0" i="0" u="none" strike="noStrike" cap="none">
                    <a:solidFill>
                      <a:schemeClr val="dk1"/>
                    </a:solidFill>
                    <a:latin typeface="Overpass"/>
                    <a:ea typeface="Overpass"/>
                    <a:cs typeface="Overpass"/>
                    <a:sym typeface="Overpass"/>
                  </a:defRPr>
                </a:lvl1pPr>
                <a:lvl2pPr marL="914400" marR="0" lvl="1" indent="-317500" algn="l" rtl="0">
                  <a:lnSpc>
                    <a:spcPct val="100000"/>
                  </a:lnSpc>
                  <a:spcBef>
                    <a:spcPts val="0"/>
                  </a:spcBef>
                  <a:spcAft>
                    <a:spcPts val="0"/>
                  </a:spcAft>
                  <a:buClr>
                    <a:schemeClr val="dk1"/>
                  </a:buClr>
                  <a:buSzPts val="1400"/>
                  <a:buFont typeface="Overpass"/>
                  <a:buNone/>
                  <a:defRPr sz="1250" b="0" i="0" u="none" strike="noStrike" cap="none">
                    <a:solidFill>
                      <a:schemeClr val="dk1"/>
                    </a:solidFill>
                    <a:latin typeface="Overpass"/>
                    <a:ea typeface="Overpass"/>
                    <a:cs typeface="Overpass"/>
                    <a:sym typeface="Overpass"/>
                  </a:defRPr>
                </a:lvl2pPr>
                <a:lvl3pPr marL="1371600" marR="0" lvl="2" indent="-317500" algn="l" rtl="0">
                  <a:lnSpc>
                    <a:spcPct val="100000"/>
                  </a:lnSpc>
                  <a:spcBef>
                    <a:spcPts val="0"/>
                  </a:spcBef>
                  <a:spcAft>
                    <a:spcPts val="0"/>
                  </a:spcAft>
                  <a:buClr>
                    <a:schemeClr val="dk1"/>
                  </a:buClr>
                  <a:buSzPts val="1400"/>
                  <a:buFont typeface="Overpass"/>
                  <a:buNone/>
                  <a:defRPr sz="1250" b="0" i="0" u="none" strike="noStrike" cap="none">
                    <a:solidFill>
                      <a:schemeClr val="dk1"/>
                    </a:solidFill>
                    <a:latin typeface="Overpass"/>
                    <a:ea typeface="Overpass"/>
                    <a:cs typeface="Overpass"/>
                    <a:sym typeface="Overpass"/>
                  </a:defRPr>
                </a:lvl3pPr>
                <a:lvl4pPr marL="1828800" marR="0" lvl="3" indent="-317500" algn="l" rtl="0">
                  <a:lnSpc>
                    <a:spcPct val="100000"/>
                  </a:lnSpc>
                  <a:spcBef>
                    <a:spcPts val="0"/>
                  </a:spcBef>
                  <a:spcAft>
                    <a:spcPts val="0"/>
                  </a:spcAft>
                  <a:buClr>
                    <a:schemeClr val="dk1"/>
                  </a:buClr>
                  <a:buSzPts val="1400"/>
                  <a:buFont typeface="Overpass"/>
                  <a:buNone/>
                  <a:defRPr sz="1250" b="0" i="0" u="none" strike="noStrike" cap="none">
                    <a:solidFill>
                      <a:schemeClr val="dk1"/>
                    </a:solidFill>
                    <a:latin typeface="Overpass"/>
                    <a:ea typeface="Overpass"/>
                    <a:cs typeface="Overpass"/>
                    <a:sym typeface="Overpass"/>
                  </a:defRPr>
                </a:lvl4pPr>
                <a:lvl5pPr marL="2286000" marR="0" lvl="4" indent="-317500" algn="l" rtl="0">
                  <a:lnSpc>
                    <a:spcPct val="100000"/>
                  </a:lnSpc>
                  <a:spcBef>
                    <a:spcPts val="0"/>
                  </a:spcBef>
                  <a:spcAft>
                    <a:spcPts val="0"/>
                  </a:spcAft>
                  <a:buClr>
                    <a:schemeClr val="dk1"/>
                  </a:buClr>
                  <a:buSzPts val="1400"/>
                  <a:buFont typeface="Overpass"/>
                  <a:buNone/>
                  <a:defRPr sz="1250" b="0" i="0" u="none" strike="noStrike" cap="none">
                    <a:solidFill>
                      <a:schemeClr val="dk1"/>
                    </a:solidFill>
                    <a:latin typeface="Overpass"/>
                    <a:ea typeface="Overpass"/>
                    <a:cs typeface="Overpass"/>
                    <a:sym typeface="Overpass"/>
                  </a:defRPr>
                </a:lvl5pPr>
                <a:lvl6pPr marL="2743200" marR="0" lvl="5" indent="-317500" algn="l" rtl="0">
                  <a:lnSpc>
                    <a:spcPct val="100000"/>
                  </a:lnSpc>
                  <a:spcBef>
                    <a:spcPts val="0"/>
                  </a:spcBef>
                  <a:spcAft>
                    <a:spcPts val="0"/>
                  </a:spcAft>
                  <a:buClr>
                    <a:schemeClr val="dk1"/>
                  </a:buClr>
                  <a:buSzPts val="1400"/>
                  <a:buFont typeface="Overpass"/>
                  <a:buNone/>
                  <a:defRPr sz="1250" b="0" i="0" u="none" strike="noStrike" cap="none">
                    <a:solidFill>
                      <a:schemeClr val="dk1"/>
                    </a:solidFill>
                    <a:latin typeface="Overpass"/>
                    <a:ea typeface="Overpass"/>
                    <a:cs typeface="Overpass"/>
                    <a:sym typeface="Overpass"/>
                  </a:defRPr>
                </a:lvl6pPr>
                <a:lvl7pPr marL="3200400" marR="0" lvl="6" indent="-317500" algn="l" rtl="0">
                  <a:lnSpc>
                    <a:spcPct val="100000"/>
                  </a:lnSpc>
                  <a:spcBef>
                    <a:spcPts val="0"/>
                  </a:spcBef>
                  <a:spcAft>
                    <a:spcPts val="0"/>
                  </a:spcAft>
                  <a:buClr>
                    <a:schemeClr val="dk1"/>
                  </a:buClr>
                  <a:buSzPts val="1400"/>
                  <a:buFont typeface="Overpass"/>
                  <a:buNone/>
                  <a:defRPr sz="1250" b="0" i="0" u="none" strike="noStrike" cap="none">
                    <a:solidFill>
                      <a:schemeClr val="dk1"/>
                    </a:solidFill>
                    <a:latin typeface="Overpass"/>
                    <a:ea typeface="Overpass"/>
                    <a:cs typeface="Overpass"/>
                    <a:sym typeface="Overpass"/>
                  </a:defRPr>
                </a:lvl7pPr>
                <a:lvl8pPr marL="3657600" marR="0" lvl="7" indent="-317500" algn="l" rtl="0">
                  <a:lnSpc>
                    <a:spcPct val="100000"/>
                  </a:lnSpc>
                  <a:spcBef>
                    <a:spcPts val="0"/>
                  </a:spcBef>
                  <a:spcAft>
                    <a:spcPts val="0"/>
                  </a:spcAft>
                  <a:buClr>
                    <a:schemeClr val="dk1"/>
                  </a:buClr>
                  <a:buSzPts val="1400"/>
                  <a:buFont typeface="Overpass"/>
                  <a:buNone/>
                  <a:defRPr sz="1250" b="0" i="0" u="none" strike="noStrike" cap="none">
                    <a:solidFill>
                      <a:schemeClr val="dk1"/>
                    </a:solidFill>
                    <a:latin typeface="Overpass"/>
                    <a:ea typeface="Overpass"/>
                    <a:cs typeface="Overpass"/>
                    <a:sym typeface="Overpass"/>
                  </a:defRPr>
                </a:lvl8pPr>
                <a:lvl9pPr marL="4114800" marR="0" lvl="8" indent="-317500" algn="l" rtl="0">
                  <a:lnSpc>
                    <a:spcPct val="100000"/>
                  </a:lnSpc>
                  <a:spcBef>
                    <a:spcPts val="0"/>
                  </a:spcBef>
                  <a:spcAft>
                    <a:spcPts val="0"/>
                  </a:spcAft>
                  <a:buClr>
                    <a:schemeClr val="dk1"/>
                  </a:buClr>
                  <a:buSzPts val="1400"/>
                  <a:buFont typeface="Overpass"/>
                  <a:buNone/>
                  <a:defRPr sz="1250" b="0" i="0" u="none" strike="noStrike" cap="none">
                    <a:solidFill>
                      <a:schemeClr val="dk1"/>
                    </a:solidFill>
                    <a:latin typeface="Overpass"/>
                    <a:ea typeface="Overpass"/>
                    <a:cs typeface="Overpass"/>
                    <a:sym typeface="Overpass"/>
                  </a:defRPr>
                </a:lvl9pPr>
              </a:lstStyle>
              <a:p>
                <a:pPr marL="88900" indent="0" algn="just">
                  <a:buClr>
                    <a:srgbClr val="073763"/>
                  </a:buClr>
                  <a:buSzPts val="2200"/>
                </a:pPr>
                <a:r>
                  <a:rPr lang="en-US" sz="1800" dirty="0">
                    <a:solidFill>
                      <a:schemeClr val="tx1"/>
                    </a:solidFill>
                    <a:highlight>
                      <a:srgbClr val="FFFFFF"/>
                    </a:highlight>
                    <a:latin typeface="Lato"/>
                    <a:ea typeface="Lato"/>
                    <a:cs typeface="Lato"/>
                    <a:sym typeface="Lato"/>
                  </a:rPr>
                  <a:t>The </a:t>
                </a:r>
                <a:r>
                  <a:rPr lang="en-US" sz="1800" b="1" dirty="0">
                    <a:solidFill>
                      <a:schemeClr val="tx1"/>
                    </a:solidFill>
                    <a:highlight>
                      <a:srgbClr val="FFFFFF"/>
                    </a:highlight>
                    <a:latin typeface="Lato"/>
                    <a:ea typeface="Lato"/>
                    <a:cs typeface="Lato"/>
                    <a:sym typeface="Lato"/>
                  </a:rPr>
                  <a:t>sum of the distances </a:t>
                </a:r>
                <a:r>
                  <a:rPr lang="en-US" sz="1800" dirty="0">
                    <a:solidFill>
                      <a:schemeClr val="tx1"/>
                    </a:solidFill>
                    <a:highlight>
                      <a:srgbClr val="FFFFFF"/>
                    </a:highlight>
                    <a:latin typeface="Lato"/>
                    <a:ea typeface="Lato"/>
                    <a:cs typeface="Lato"/>
                    <a:sym typeface="Lato"/>
                  </a:rPr>
                  <a:t>from a particular sample (</a:t>
                </a:r>
                <a:r>
                  <a:rPr lang="en-US" sz="1800" b="1" i="1" dirty="0">
                    <a:solidFill>
                      <a:schemeClr val="tx1"/>
                    </a:solidFill>
                    <a:highlight>
                      <a:srgbClr val="FFFFFF"/>
                    </a:highlight>
                    <a:latin typeface="Lato"/>
                    <a:ea typeface="Lato"/>
                    <a:cs typeface="Lato"/>
                    <a:sym typeface="Lato"/>
                  </a:rPr>
                  <a:t>x</a:t>
                </a:r>
                <a:r>
                  <a:rPr lang="en-US" sz="1800" dirty="0">
                    <a:solidFill>
                      <a:schemeClr val="tx1"/>
                    </a:solidFill>
                    <a:highlight>
                      <a:srgbClr val="FFFFFF"/>
                    </a:highlight>
                    <a:latin typeface="Lato"/>
                    <a:ea typeface="Lato"/>
                    <a:cs typeface="Lato"/>
                    <a:sym typeface="Lato"/>
                  </a:rPr>
                  <a:t>) to each of the other </a:t>
                </a:r>
                <a:r>
                  <a:rPr lang="en-US" sz="1800" b="1" i="1" dirty="0">
                    <a:solidFill>
                      <a:schemeClr val="tx1"/>
                    </a:solidFill>
                    <a:highlight>
                      <a:srgbClr val="FFFFFF"/>
                    </a:highlight>
                    <a:latin typeface="Lato"/>
                    <a:ea typeface="Lato"/>
                    <a:cs typeface="Lato"/>
                    <a:sym typeface="Lato"/>
                  </a:rPr>
                  <a:t>k</a:t>
                </a:r>
                <a:r>
                  <a:rPr lang="en-US" sz="1800" dirty="0">
                    <a:solidFill>
                      <a:schemeClr val="tx1"/>
                    </a:solidFill>
                    <a:highlight>
                      <a:srgbClr val="FFFFFF"/>
                    </a:highlight>
                    <a:latin typeface="Lato"/>
                    <a:ea typeface="Lato"/>
                    <a:cs typeface="Lato"/>
                    <a:sym typeface="Lato"/>
                  </a:rPr>
                  <a:t> elements:</a:t>
                </a:r>
                <a:endParaRPr lang="en-US" sz="1500" dirty="0">
                  <a:solidFill>
                    <a:schemeClr val="tx1"/>
                  </a:solidFill>
                  <a:highlight>
                    <a:srgbClr val="FFFFFF"/>
                  </a:highlight>
                </a:endParaRPr>
              </a:p>
              <a:p>
                <a:pPr marL="88900" indent="0" algn="ctr">
                  <a:buClr>
                    <a:srgbClr val="073763"/>
                  </a:buClr>
                  <a:buSzPts val="2200"/>
                </a:pPr>
                <a14:m>
                  <m:oMathPara xmlns:m="http://schemas.openxmlformats.org/officeDocument/2006/math">
                    <m:oMathParaPr>
                      <m:jc m:val="centerGroup"/>
                    </m:oMathParaPr>
                    <m:oMath xmlns:m="http://schemas.openxmlformats.org/officeDocument/2006/math">
                      <m:sSub>
                        <m:sSubPr>
                          <m:ctrlPr>
                            <a:rPr lang="ar-AE" sz="1800" i="1" smtClean="0">
                              <a:solidFill>
                                <a:schemeClr val="tx1"/>
                              </a:solidFill>
                              <a:highlight>
                                <a:srgbClr val="FFFFFF"/>
                              </a:highlight>
                              <a:latin typeface="Cambria Math" panose="02040503050406030204" pitchFamily="18" charset="0"/>
                            </a:rPr>
                          </m:ctrlPr>
                        </m:sSubPr>
                        <m:e>
                          <m:r>
                            <a:rPr lang="ar-AE" sz="1800" i="1" smtClean="0">
                              <a:solidFill>
                                <a:schemeClr val="tx1"/>
                              </a:solidFill>
                              <a:highlight>
                                <a:srgbClr val="FFFFFF"/>
                              </a:highlight>
                              <a:latin typeface="Cambria Math" panose="02040503050406030204" pitchFamily="18" charset="0"/>
                              <a:ea typeface="Cambria Math" panose="02040503050406030204" pitchFamily="18" charset="0"/>
                            </a:rPr>
                            <m:t>𝜋</m:t>
                          </m:r>
                        </m:e>
                        <m:sub>
                          <m:r>
                            <a:rPr lang="ar-AE" sz="1800" i="1" smtClean="0">
                              <a:solidFill>
                                <a:schemeClr val="tx1"/>
                              </a:solidFill>
                              <a:highlight>
                                <a:srgbClr val="FFFFFF"/>
                              </a:highlight>
                              <a:latin typeface="Cambria Math" panose="02040503050406030204" pitchFamily="18" charset="0"/>
                            </a:rPr>
                            <m:t>𝑘</m:t>
                          </m:r>
                        </m:sub>
                      </m:sSub>
                      <m:d>
                        <m:dPr>
                          <m:ctrlPr>
                            <a:rPr lang="ar-AE" sz="1800" i="1" smtClean="0">
                              <a:solidFill>
                                <a:schemeClr val="tx1"/>
                              </a:solidFill>
                              <a:highlight>
                                <a:srgbClr val="FFFFFF"/>
                              </a:highlight>
                              <a:latin typeface="Cambria Math" panose="02040503050406030204" pitchFamily="18" charset="0"/>
                            </a:rPr>
                          </m:ctrlPr>
                        </m:dPr>
                        <m:e>
                          <m:r>
                            <a:rPr lang="ar-AE" sz="1800" i="1" smtClean="0">
                              <a:solidFill>
                                <a:schemeClr val="tx1"/>
                              </a:solidFill>
                              <a:highlight>
                                <a:srgbClr val="FFFFFF"/>
                              </a:highlight>
                              <a:latin typeface="Cambria Math" panose="02040503050406030204" pitchFamily="18" charset="0"/>
                            </a:rPr>
                            <m:t>𝑥</m:t>
                          </m:r>
                        </m:e>
                      </m:d>
                      <m:r>
                        <a:rPr lang="ar-AE" sz="1800" i="1" smtClean="0">
                          <a:solidFill>
                            <a:schemeClr val="tx1"/>
                          </a:solidFill>
                          <a:highlight>
                            <a:srgbClr val="FFFFFF"/>
                          </a:highlight>
                          <a:latin typeface="Cambria Math" panose="02040503050406030204" pitchFamily="18" charset="0"/>
                        </a:rPr>
                        <m:t>=</m:t>
                      </m:r>
                      <m:nary>
                        <m:naryPr>
                          <m:chr m:val="∑"/>
                          <m:ctrlPr>
                            <a:rPr lang="ar-AE" sz="1800" i="1" smtClean="0">
                              <a:solidFill>
                                <a:schemeClr val="tx1"/>
                              </a:solidFill>
                              <a:highlight>
                                <a:srgbClr val="FFFFFF"/>
                              </a:highlight>
                              <a:latin typeface="Cambria Math" panose="02040503050406030204" pitchFamily="18" charset="0"/>
                            </a:rPr>
                          </m:ctrlPr>
                        </m:naryPr>
                        <m:sub>
                          <m:r>
                            <m:rPr>
                              <m:brk m:alnAt="23"/>
                            </m:rPr>
                            <a:rPr lang="ar-AE" sz="1800" i="1" smtClean="0">
                              <a:solidFill>
                                <a:schemeClr val="tx1"/>
                              </a:solidFill>
                              <a:highlight>
                                <a:srgbClr val="FFFFFF"/>
                              </a:highlight>
                              <a:latin typeface="Cambria Math" panose="02040503050406030204" pitchFamily="18" charset="0"/>
                            </a:rPr>
                            <m:t>𝑖</m:t>
                          </m:r>
                          <m:r>
                            <a:rPr lang="ar-AE" sz="1800" i="1" smtClean="0">
                              <a:solidFill>
                                <a:schemeClr val="tx1"/>
                              </a:solidFill>
                              <a:highlight>
                                <a:srgbClr val="FFFFFF"/>
                              </a:highlight>
                              <a:latin typeface="Cambria Math" panose="02040503050406030204" pitchFamily="18" charset="0"/>
                            </a:rPr>
                            <m:t>=</m:t>
                          </m:r>
                          <m:r>
                            <m:rPr>
                              <m:brk m:alnAt="23"/>
                            </m:rPr>
                            <a:rPr lang="ar-AE" sz="1800" i="1" smtClean="0">
                              <a:solidFill>
                                <a:schemeClr val="tx1"/>
                              </a:solidFill>
                              <a:highlight>
                                <a:srgbClr val="FFFFFF"/>
                              </a:highlight>
                              <a:latin typeface="Cambria Math" panose="02040503050406030204" pitchFamily="18" charset="0"/>
                            </a:rPr>
                            <m:t>1</m:t>
                          </m:r>
                        </m:sub>
                        <m:sup>
                          <m:r>
                            <a:rPr lang="ar-AE" sz="1800" i="1" smtClean="0">
                              <a:solidFill>
                                <a:schemeClr val="tx1"/>
                              </a:solidFill>
                              <a:highlight>
                                <a:srgbClr val="FFFFFF"/>
                              </a:highlight>
                              <a:latin typeface="Cambria Math" panose="02040503050406030204" pitchFamily="18" charset="0"/>
                            </a:rPr>
                            <m:t>𝑘</m:t>
                          </m:r>
                        </m:sup>
                        <m:e>
                          <m:r>
                            <a:rPr lang="ar-AE" sz="1800" i="1">
                              <a:solidFill>
                                <a:schemeClr val="tx1"/>
                              </a:solidFill>
                              <a:highlight>
                                <a:srgbClr val="FFFFFF"/>
                              </a:highlight>
                              <a:latin typeface="Cambria Math" panose="02040503050406030204" pitchFamily="18" charset="0"/>
                            </a:rPr>
                            <m:t>𝑑</m:t>
                          </m:r>
                          <m:d>
                            <m:dPr>
                              <m:ctrlPr>
                                <a:rPr lang="ar-AE" sz="1800" i="1">
                                  <a:solidFill>
                                    <a:schemeClr val="tx1"/>
                                  </a:solidFill>
                                  <a:highlight>
                                    <a:srgbClr val="FFFFFF"/>
                                  </a:highlight>
                                  <a:latin typeface="Cambria Math" panose="02040503050406030204" pitchFamily="18" charset="0"/>
                                </a:rPr>
                              </m:ctrlPr>
                            </m:dPr>
                            <m:e>
                              <m:r>
                                <a:rPr lang="ar-AE" sz="1800" i="1" smtClean="0">
                                  <a:solidFill>
                                    <a:schemeClr val="tx1"/>
                                  </a:solidFill>
                                  <a:highlight>
                                    <a:srgbClr val="FFFFFF"/>
                                  </a:highlight>
                                  <a:latin typeface="Cambria Math" panose="02040503050406030204" pitchFamily="18" charset="0"/>
                                </a:rPr>
                                <m:t>𝑥</m:t>
                              </m:r>
                              <m:r>
                                <a:rPr lang="ar-AE" sz="1800" i="1">
                                  <a:solidFill>
                                    <a:schemeClr val="tx1"/>
                                  </a:solidFill>
                                  <a:highlight>
                                    <a:srgbClr val="FFFFFF"/>
                                  </a:highlight>
                                  <a:latin typeface="Cambria Math" panose="02040503050406030204" pitchFamily="18" charset="0"/>
                                </a:rPr>
                                <m:t>, </m:t>
                              </m:r>
                              <m:sSub>
                                <m:sSubPr>
                                  <m:ctrlPr>
                                    <a:rPr lang="ar-AE" sz="1800" i="1">
                                      <a:solidFill>
                                        <a:schemeClr val="tx1"/>
                                      </a:solidFill>
                                      <a:highlight>
                                        <a:srgbClr val="FFFFFF"/>
                                      </a:highlight>
                                      <a:latin typeface="Cambria Math" panose="02040503050406030204" pitchFamily="18" charset="0"/>
                                    </a:rPr>
                                  </m:ctrlPr>
                                </m:sSubPr>
                                <m:e>
                                  <m:r>
                                    <a:rPr lang="ar-AE" sz="1800" i="1">
                                      <a:solidFill>
                                        <a:schemeClr val="tx1"/>
                                      </a:solidFill>
                                      <a:highlight>
                                        <a:srgbClr val="FFFFFF"/>
                                      </a:highlight>
                                      <a:latin typeface="Cambria Math" panose="02040503050406030204" pitchFamily="18" charset="0"/>
                                    </a:rPr>
                                    <m:t>𝑥</m:t>
                                  </m:r>
                                </m:e>
                                <m:sub>
                                  <m:r>
                                    <a:rPr lang="ar-AE" sz="1800" i="1" smtClean="0">
                                      <a:solidFill>
                                        <a:schemeClr val="tx1"/>
                                      </a:solidFill>
                                      <a:highlight>
                                        <a:srgbClr val="FFFFFF"/>
                                      </a:highlight>
                                      <a:latin typeface="Cambria Math" panose="02040503050406030204" pitchFamily="18" charset="0"/>
                                    </a:rPr>
                                    <m:t>𝑖</m:t>
                                  </m:r>
                                </m:sub>
                              </m:sSub>
                            </m:e>
                          </m:d>
                        </m:e>
                      </m:nary>
                      <m:r>
                        <a:rPr lang="ar-AE" sz="1800" i="1" smtClean="0">
                          <a:solidFill>
                            <a:schemeClr val="tx1"/>
                          </a:solidFill>
                          <a:highlight>
                            <a:srgbClr val="FFFFFF"/>
                          </a:highlight>
                          <a:latin typeface="Cambria Math" panose="02040503050406030204" pitchFamily="18" charset="0"/>
                        </a:rPr>
                        <m:t>, </m:t>
                      </m:r>
                      <m:r>
                        <a:rPr lang="ar-AE" sz="1800" i="1" smtClean="0">
                          <a:solidFill>
                            <a:schemeClr val="tx1"/>
                          </a:solidFill>
                          <a:highlight>
                            <a:srgbClr val="FFFFFF"/>
                          </a:highlight>
                          <a:latin typeface="Cambria Math" panose="02040503050406030204" pitchFamily="18" charset="0"/>
                        </a:rPr>
                        <m:t>𝑘</m:t>
                      </m:r>
                      <m:r>
                        <a:rPr lang="ar-AE" sz="1800" i="1" smtClean="0">
                          <a:solidFill>
                            <a:schemeClr val="tx1"/>
                          </a:solidFill>
                          <a:highlight>
                            <a:srgbClr val="FFFFFF"/>
                          </a:highlight>
                          <a:latin typeface="Cambria Math" panose="02040503050406030204" pitchFamily="18" charset="0"/>
                        </a:rPr>
                        <m:t>&gt;</m:t>
                      </m:r>
                      <m:r>
                        <a:rPr lang="ar-AE" sz="1800" i="1" smtClean="0">
                          <a:solidFill>
                            <a:schemeClr val="tx1"/>
                          </a:solidFill>
                          <a:highlight>
                            <a:srgbClr val="FFFFFF"/>
                          </a:highlight>
                          <a:latin typeface="Cambria Math" panose="02040503050406030204" pitchFamily="18" charset="0"/>
                        </a:rPr>
                        <m:t>2</m:t>
                      </m:r>
                    </m:oMath>
                  </m:oMathPara>
                </a14:m>
                <a:endParaRPr lang="ar-AE" sz="1800" dirty="0">
                  <a:solidFill>
                    <a:schemeClr val="tx1"/>
                  </a:solidFill>
                  <a:highlight>
                    <a:srgbClr val="FFFFFF"/>
                  </a:highlight>
                </a:endParaRPr>
              </a:p>
            </p:txBody>
          </p:sp>
        </mc:Choice>
        <mc:Fallback xmlns="">
          <p:sp>
            <p:nvSpPr>
              <p:cNvPr id="6" name="Google Shape;458;p49">
                <a:extLst>
                  <a:ext uri="{FF2B5EF4-FFF2-40B4-BE49-F238E27FC236}">
                    <a16:creationId xmlns:a16="http://schemas.microsoft.com/office/drawing/2014/main" id="{94503AEA-E2DA-96D8-4F38-5267797026DE}"/>
                  </a:ext>
                </a:extLst>
              </p:cNvPr>
              <p:cNvSpPr txBox="1">
                <a:spLocks noRot="1" noChangeAspect="1" noMove="1" noResize="1" noEditPoints="1" noAdjustHandles="1" noChangeArrowheads="1" noChangeShapeType="1" noTextEdit="1"/>
              </p:cNvSpPr>
              <p:nvPr/>
            </p:nvSpPr>
            <p:spPr>
              <a:xfrm>
                <a:off x="621563" y="2306046"/>
                <a:ext cx="7878300" cy="2310778"/>
              </a:xfrm>
              <a:prstGeom prst="rect">
                <a:avLst/>
              </a:prstGeom>
              <a:blipFill>
                <a:blip r:embed="rId3"/>
                <a:stretch>
                  <a:fillRect r="-1316"/>
                </a:stretch>
              </a:blipFill>
              <a:ln>
                <a:noFill/>
              </a:ln>
            </p:spPr>
            <p:txBody>
              <a:bodyPr/>
              <a:lstStyle/>
              <a:p>
                <a:r>
                  <a:rPr lang="pt-BR">
                    <a:noFill/>
                  </a:rPr>
                  <a:t> </a:t>
                </a:r>
              </a:p>
            </p:txBody>
          </p:sp>
        </mc:Fallback>
      </mc:AlternateContent>
    </p:spTree>
    <p:extLst>
      <p:ext uri="{BB962C8B-B14F-4D97-AF65-F5344CB8AC3E}">
        <p14:creationId xmlns:p14="http://schemas.microsoft.com/office/powerpoint/2010/main" val="11044242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descr="Gráfico, Gráfico de radar&#10;&#10;Descrição gerada automaticamente">
            <a:extLst>
              <a:ext uri="{FF2B5EF4-FFF2-40B4-BE49-F238E27FC236}">
                <a16:creationId xmlns:a16="http://schemas.microsoft.com/office/drawing/2014/main" id="{242DCCE0-2312-E1B9-AA1A-1B6ADA1F7E28}"/>
              </a:ext>
            </a:extLst>
          </p:cNvPr>
          <p:cNvPicPr>
            <a:picLocks noChangeAspect="1"/>
          </p:cNvPicPr>
          <p:nvPr/>
        </p:nvPicPr>
        <p:blipFill rotWithShape="1">
          <a:blip r:embed="rId2"/>
          <a:srcRect b="10211"/>
          <a:stretch/>
        </p:blipFill>
        <p:spPr>
          <a:xfrm>
            <a:off x="2165647" y="2580715"/>
            <a:ext cx="4646287" cy="2415292"/>
          </a:xfrm>
          <a:prstGeom prst="rect">
            <a:avLst/>
          </a:prstGeom>
        </p:spPr>
      </p:pic>
      <p:sp>
        <p:nvSpPr>
          <p:cNvPr id="2" name="Título 1">
            <a:extLst>
              <a:ext uri="{FF2B5EF4-FFF2-40B4-BE49-F238E27FC236}">
                <a16:creationId xmlns:a16="http://schemas.microsoft.com/office/drawing/2014/main" id="{0885B618-8AF6-A4CE-0747-C594D6F82D24}"/>
              </a:ext>
            </a:extLst>
          </p:cNvPr>
          <p:cNvSpPr>
            <a:spLocks noGrp="1"/>
          </p:cNvSpPr>
          <p:nvPr>
            <p:ph type="title"/>
          </p:nvPr>
        </p:nvSpPr>
        <p:spPr/>
        <p:txBody>
          <a:bodyPr/>
          <a:lstStyle/>
          <a:p>
            <a:r>
              <a:rPr lang="pt-BR" dirty="0"/>
              <a:t>TEDA</a:t>
            </a:r>
          </a:p>
        </p:txBody>
      </p:sp>
      <mc:AlternateContent xmlns:mc="http://schemas.openxmlformats.org/markup-compatibility/2006">
        <mc:Choice xmlns:a14="http://schemas.microsoft.com/office/drawing/2010/main" Requires="a14">
          <p:sp>
            <p:nvSpPr>
              <p:cNvPr id="5" name="Google Shape;458;p49">
                <a:extLst>
                  <a:ext uri="{FF2B5EF4-FFF2-40B4-BE49-F238E27FC236}">
                    <a16:creationId xmlns:a16="http://schemas.microsoft.com/office/drawing/2014/main" id="{7AF62419-06E5-61A0-DFDD-58B1A42E7A3A}"/>
                  </a:ext>
                </a:extLst>
              </p:cNvPr>
              <p:cNvSpPr txBox="1">
                <a:spLocks/>
              </p:cNvSpPr>
              <p:nvPr/>
            </p:nvSpPr>
            <p:spPr>
              <a:xfrm>
                <a:off x="632850" y="411474"/>
                <a:ext cx="7878300" cy="2708243"/>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88900" algn="just">
                  <a:buClr>
                    <a:srgbClr val="073763"/>
                  </a:buClr>
                  <a:buSzPts val="2200"/>
                </a:pPr>
                <a:r>
                  <a:rPr lang="en-US" sz="1800" dirty="0">
                    <a:solidFill>
                      <a:schemeClr val="tx1"/>
                    </a:solidFill>
                    <a:highlight>
                      <a:srgbClr val="FFFFFF"/>
                    </a:highlight>
                    <a:latin typeface="Lato"/>
                    <a:ea typeface="Lato"/>
                    <a:cs typeface="Lato"/>
                    <a:sym typeface="Lato"/>
                  </a:rPr>
                  <a:t>Therefore, the eccentricity of the data sample </a:t>
                </a:r>
                <a:r>
                  <a:rPr lang="en-US" sz="1800" b="1" i="1" dirty="0">
                    <a:solidFill>
                      <a:schemeClr val="tx1"/>
                    </a:solidFill>
                    <a:highlight>
                      <a:srgbClr val="FFFFFF"/>
                    </a:highlight>
                    <a:latin typeface="Lato"/>
                    <a:ea typeface="Lato"/>
                    <a:cs typeface="Lato"/>
                    <a:sym typeface="Lato"/>
                  </a:rPr>
                  <a:t>x</a:t>
                </a:r>
                <a:r>
                  <a:rPr lang="en-US" sz="1800" dirty="0">
                    <a:solidFill>
                      <a:schemeClr val="tx1"/>
                    </a:solidFill>
                    <a:highlight>
                      <a:srgbClr val="FFFFFF"/>
                    </a:highlight>
                    <a:latin typeface="Lato"/>
                    <a:ea typeface="Lato"/>
                    <a:cs typeface="Lato"/>
                    <a:sym typeface="Lato"/>
                  </a:rPr>
                  <a:t>, at the instant of time </a:t>
                </a:r>
                <a:r>
                  <a:rPr lang="en-US" sz="1800" b="1" i="1" dirty="0">
                    <a:solidFill>
                      <a:schemeClr val="tx1"/>
                    </a:solidFill>
                    <a:highlight>
                      <a:srgbClr val="FFFFFF"/>
                    </a:highlight>
                    <a:latin typeface="Lato"/>
                    <a:ea typeface="Lato"/>
                    <a:cs typeface="Lato"/>
                    <a:sym typeface="Lato"/>
                  </a:rPr>
                  <a:t>k</a:t>
                </a:r>
                <a:r>
                  <a:rPr lang="en-US" sz="1800" dirty="0">
                    <a:solidFill>
                      <a:schemeClr val="tx1"/>
                    </a:solidFill>
                    <a:highlight>
                      <a:srgbClr val="FFFFFF"/>
                    </a:highlight>
                    <a:latin typeface="Lato"/>
                    <a:ea typeface="Lato"/>
                    <a:cs typeface="Lato"/>
                    <a:sym typeface="Lato"/>
                  </a:rPr>
                  <a:t>:</a:t>
                </a:r>
                <a:endParaRPr lang="pt-BR" sz="2400" i="1" dirty="0">
                  <a:solidFill>
                    <a:schemeClr val="tx1"/>
                  </a:solidFill>
                  <a:highlight>
                    <a:srgbClr val="FFFFFF"/>
                  </a:highlight>
                  <a:latin typeface="Cambria Math" panose="02040503050406030204" pitchFamily="18" charset="0"/>
                </a:endParaRPr>
              </a:p>
              <a:p>
                <a:pPr marL="88900" algn="ctr">
                  <a:buClr>
                    <a:srgbClr val="073763"/>
                  </a:buClr>
                  <a:buSzPts val="2200"/>
                </a:pPr>
                <a:endParaRPr lang="pt-BR" sz="2400" i="1" dirty="0">
                  <a:solidFill>
                    <a:schemeClr val="tx1"/>
                  </a:solidFill>
                  <a:highlight>
                    <a:srgbClr val="FFFFFF"/>
                  </a:highlight>
                  <a:latin typeface="Cambria Math" panose="02040503050406030204" pitchFamily="18" charset="0"/>
                </a:endParaRPr>
              </a:p>
              <a:p>
                <a:pPr marL="88900" algn="ctr">
                  <a:buClr>
                    <a:srgbClr val="073763"/>
                  </a:buClr>
                  <a:buSzPts val="2200"/>
                </a:pPr>
                <a14:m>
                  <m:oMathPara xmlns:m="http://schemas.openxmlformats.org/officeDocument/2006/math">
                    <m:oMathParaPr>
                      <m:jc m:val="centerGroup"/>
                    </m:oMathParaPr>
                    <m:oMath xmlns:m="http://schemas.openxmlformats.org/officeDocument/2006/math">
                      <m:sSub>
                        <m:sSubPr>
                          <m:ctrlPr>
                            <a:rPr lang="ar-AE" sz="1800" i="1" smtClean="0">
                              <a:solidFill>
                                <a:schemeClr val="tx1"/>
                              </a:solidFill>
                              <a:highlight>
                                <a:srgbClr val="FFFFFF"/>
                              </a:highlight>
                              <a:latin typeface="Cambria Math" panose="02040503050406030204" pitchFamily="18" charset="0"/>
                            </a:rPr>
                          </m:ctrlPr>
                        </m:sSubPr>
                        <m:e>
                          <m:r>
                            <a:rPr lang="ar-AE" sz="1800" i="1" smtClean="0">
                              <a:solidFill>
                                <a:schemeClr val="tx1"/>
                              </a:solidFill>
                              <a:highlight>
                                <a:srgbClr val="FFFFFF"/>
                              </a:highlight>
                              <a:latin typeface="Cambria Math" panose="02040503050406030204" pitchFamily="18" charset="0"/>
                              <a:ea typeface="Cambria Math" panose="02040503050406030204" pitchFamily="18" charset="0"/>
                            </a:rPr>
                            <m:t>𝜉</m:t>
                          </m:r>
                        </m:e>
                        <m:sub>
                          <m:r>
                            <a:rPr lang="ar-AE" sz="1800" i="1" smtClean="0">
                              <a:solidFill>
                                <a:schemeClr val="tx1"/>
                              </a:solidFill>
                              <a:highlight>
                                <a:srgbClr val="FFFFFF"/>
                              </a:highlight>
                              <a:latin typeface="Cambria Math" panose="02040503050406030204" pitchFamily="18" charset="0"/>
                            </a:rPr>
                            <m:t>𝑘</m:t>
                          </m:r>
                        </m:sub>
                      </m:sSub>
                      <m:d>
                        <m:dPr>
                          <m:ctrlPr>
                            <a:rPr lang="ar-AE" sz="1800" i="1" smtClean="0">
                              <a:solidFill>
                                <a:schemeClr val="tx1"/>
                              </a:solidFill>
                              <a:highlight>
                                <a:srgbClr val="FFFFFF"/>
                              </a:highlight>
                              <a:latin typeface="Cambria Math" panose="02040503050406030204" pitchFamily="18" charset="0"/>
                            </a:rPr>
                          </m:ctrlPr>
                        </m:dPr>
                        <m:e>
                          <m:r>
                            <a:rPr lang="ar-AE" sz="1800" i="1" smtClean="0">
                              <a:solidFill>
                                <a:schemeClr val="tx1"/>
                              </a:solidFill>
                              <a:highlight>
                                <a:srgbClr val="FFFFFF"/>
                              </a:highlight>
                              <a:latin typeface="Cambria Math" panose="02040503050406030204" pitchFamily="18" charset="0"/>
                            </a:rPr>
                            <m:t>𝑥</m:t>
                          </m:r>
                        </m:e>
                      </m:d>
                      <m:r>
                        <a:rPr lang="ar-AE" sz="1800" i="1" smtClean="0">
                          <a:solidFill>
                            <a:schemeClr val="tx1"/>
                          </a:solidFill>
                          <a:highlight>
                            <a:srgbClr val="FFFFFF"/>
                          </a:highlight>
                          <a:latin typeface="Cambria Math" panose="02040503050406030204" pitchFamily="18" charset="0"/>
                        </a:rPr>
                        <m:t>= </m:t>
                      </m:r>
                      <m:f>
                        <m:fPr>
                          <m:ctrlPr>
                            <a:rPr lang="ar-AE" sz="1800" i="1" smtClean="0">
                              <a:solidFill>
                                <a:schemeClr val="tx1"/>
                              </a:solidFill>
                              <a:highlight>
                                <a:srgbClr val="FFFFFF"/>
                              </a:highlight>
                              <a:latin typeface="Cambria Math" panose="02040503050406030204" pitchFamily="18" charset="0"/>
                            </a:rPr>
                          </m:ctrlPr>
                        </m:fPr>
                        <m:num>
                          <m:r>
                            <a:rPr lang="ar-AE" sz="1800" i="1" smtClean="0">
                              <a:solidFill>
                                <a:schemeClr val="tx1"/>
                              </a:solidFill>
                              <a:highlight>
                                <a:srgbClr val="FFFFFF"/>
                              </a:highlight>
                              <a:latin typeface="Cambria Math" panose="02040503050406030204" pitchFamily="18" charset="0"/>
                            </a:rPr>
                            <m:t>2</m:t>
                          </m:r>
                          <m:sSub>
                            <m:sSubPr>
                              <m:ctrlPr>
                                <a:rPr lang="ar-AE" sz="1800" i="1" smtClean="0">
                                  <a:solidFill>
                                    <a:schemeClr val="tx1"/>
                                  </a:solidFill>
                                  <a:highlight>
                                    <a:srgbClr val="FFFFFF"/>
                                  </a:highlight>
                                  <a:latin typeface="Cambria Math" panose="02040503050406030204" pitchFamily="18" charset="0"/>
                                </a:rPr>
                              </m:ctrlPr>
                            </m:sSubPr>
                            <m:e>
                              <m:r>
                                <a:rPr lang="ar-AE" sz="1800" i="1" smtClean="0">
                                  <a:solidFill>
                                    <a:schemeClr val="tx1"/>
                                  </a:solidFill>
                                  <a:highlight>
                                    <a:srgbClr val="FFFFFF"/>
                                  </a:highlight>
                                  <a:latin typeface="Cambria Math" panose="02040503050406030204" pitchFamily="18" charset="0"/>
                                  <a:ea typeface="Cambria Math" panose="02040503050406030204" pitchFamily="18" charset="0"/>
                                </a:rPr>
                                <m:t>𝜋</m:t>
                              </m:r>
                            </m:e>
                            <m:sub>
                              <m:r>
                                <a:rPr lang="ar-AE" sz="1800" i="1" smtClean="0">
                                  <a:solidFill>
                                    <a:schemeClr val="tx1"/>
                                  </a:solidFill>
                                  <a:highlight>
                                    <a:srgbClr val="FFFFFF"/>
                                  </a:highlight>
                                  <a:latin typeface="Cambria Math" panose="02040503050406030204" pitchFamily="18" charset="0"/>
                                </a:rPr>
                                <m:t>𝑘</m:t>
                              </m:r>
                            </m:sub>
                          </m:sSub>
                          <m:r>
                            <a:rPr lang="ar-AE" sz="1800" i="1" smtClean="0">
                              <a:solidFill>
                                <a:schemeClr val="tx1"/>
                              </a:solidFill>
                              <a:highlight>
                                <a:srgbClr val="FFFFFF"/>
                              </a:highlight>
                              <a:latin typeface="Cambria Math" panose="02040503050406030204" pitchFamily="18" charset="0"/>
                            </a:rPr>
                            <m:t>(</m:t>
                          </m:r>
                          <m:r>
                            <a:rPr lang="ar-AE" sz="1800" i="1" smtClean="0">
                              <a:solidFill>
                                <a:schemeClr val="tx1"/>
                              </a:solidFill>
                              <a:highlight>
                                <a:srgbClr val="FFFFFF"/>
                              </a:highlight>
                              <a:latin typeface="Cambria Math" panose="02040503050406030204" pitchFamily="18" charset="0"/>
                            </a:rPr>
                            <m:t>𝑥</m:t>
                          </m:r>
                          <m:r>
                            <a:rPr lang="ar-AE" sz="1800" i="1" smtClean="0">
                              <a:solidFill>
                                <a:schemeClr val="tx1"/>
                              </a:solidFill>
                              <a:highlight>
                                <a:srgbClr val="FFFFFF"/>
                              </a:highlight>
                              <a:latin typeface="Cambria Math" panose="02040503050406030204" pitchFamily="18" charset="0"/>
                            </a:rPr>
                            <m:t>)</m:t>
                          </m:r>
                        </m:num>
                        <m:den>
                          <m:nary>
                            <m:naryPr>
                              <m:chr m:val="∑"/>
                              <m:limLoc m:val="subSup"/>
                              <m:ctrlPr>
                                <a:rPr lang="ar-AE" sz="1800" i="1" smtClean="0">
                                  <a:solidFill>
                                    <a:schemeClr val="tx1"/>
                                  </a:solidFill>
                                  <a:highlight>
                                    <a:srgbClr val="FFFFFF"/>
                                  </a:highlight>
                                  <a:latin typeface="Cambria Math" panose="02040503050406030204" pitchFamily="18" charset="0"/>
                                </a:rPr>
                              </m:ctrlPr>
                            </m:naryPr>
                            <m:sub>
                              <m:r>
                                <m:rPr>
                                  <m:brk m:alnAt="25"/>
                                </m:rPr>
                                <a:rPr lang="ar-AE" sz="1800" i="1" smtClean="0">
                                  <a:solidFill>
                                    <a:schemeClr val="tx1"/>
                                  </a:solidFill>
                                  <a:highlight>
                                    <a:srgbClr val="FFFFFF"/>
                                  </a:highlight>
                                  <a:latin typeface="Cambria Math" panose="02040503050406030204" pitchFamily="18" charset="0"/>
                                </a:rPr>
                                <m:t>𝑖</m:t>
                              </m:r>
                              <m:r>
                                <a:rPr lang="ar-AE" sz="1800" i="1" smtClean="0">
                                  <a:solidFill>
                                    <a:schemeClr val="tx1"/>
                                  </a:solidFill>
                                  <a:highlight>
                                    <a:srgbClr val="FFFFFF"/>
                                  </a:highlight>
                                  <a:latin typeface="Cambria Math" panose="02040503050406030204" pitchFamily="18" charset="0"/>
                                </a:rPr>
                                <m:t>=</m:t>
                              </m:r>
                              <m:r>
                                <a:rPr lang="ar-AE" sz="1800" i="1" smtClean="0">
                                  <a:solidFill>
                                    <a:schemeClr val="tx1"/>
                                  </a:solidFill>
                                  <a:highlight>
                                    <a:srgbClr val="FFFFFF"/>
                                  </a:highlight>
                                  <a:latin typeface="Cambria Math" panose="02040503050406030204" pitchFamily="18" charset="0"/>
                                </a:rPr>
                                <m:t>1</m:t>
                              </m:r>
                            </m:sub>
                            <m:sup>
                              <m:r>
                                <a:rPr lang="ar-AE" sz="1800" i="1" smtClean="0">
                                  <a:solidFill>
                                    <a:schemeClr val="tx1"/>
                                  </a:solidFill>
                                  <a:highlight>
                                    <a:srgbClr val="FFFFFF"/>
                                  </a:highlight>
                                  <a:latin typeface="Cambria Math" panose="02040503050406030204" pitchFamily="18" charset="0"/>
                                </a:rPr>
                                <m:t>𝑘</m:t>
                              </m:r>
                            </m:sup>
                            <m:e>
                              <m:sSub>
                                <m:sSubPr>
                                  <m:ctrlPr>
                                    <a:rPr lang="ar-AE" sz="1800" i="1" smtClean="0">
                                      <a:solidFill>
                                        <a:schemeClr val="tx1"/>
                                      </a:solidFill>
                                      <a:highlight>
                                        <a:srgbClr val="FFFFFF"/>
                                      </a:highlight>
                                      <a:latin typeface="Cambria Math" panose="02040503050406030204" pitchFamily="18" charset="0"/>
                                    </a:rPr>
                                  </m:ctrlPr>
                                </m:sSubPr>
                                <m:e>
                                  <m:r>
                                    <a:rPr lang="ar-AE" sz="1800" i="1" smtClean="0">
                                      <a:solidFill>
                                        <a:schemeClr val="tx1"/>
                                      </a:solidFill>
                                      <a:highlight>
                                        <a:srgbClr val="FFFFFF"/>
                                      </a:highlight>
                                      <a:latin typeface="Cambria Math" panose="02040503050406030204" pitchFamily="18" charset="0"/>
                                      <a:ea typeface="Cambria Math" panose="02040503050406030204" pitchFamily="18" charset="0"/>
                                    </a:rPr>
                                    <m:t>𝜋</m:t>
                                  </m:r>
                                </m:e>
                                <m:sub>
                                  <m:r>
                                    <a:rPr lang="ar-AE" sz="1800" i="1" smtClean="0">
                                      <a:solidFill>
                                        <a:schemeClr val="tx1"/>
                                      </a:solidFill>
                                      <a:highlight>
                                        <a:srgbClr val="FFFFFF"/>
                                      </a:highlight>
                                      <a:latin typeface="Cambria Math" panose="02040503050406030204" pitchFamily="18" charset="0"/>
                                    </a:rPr>
                                    <m:t>𝑘</m:t>
                                  </m:r>
                                </m:sub>
                              </m:sSub>
                              <m:r>
                                <a:rPr lang="ar-AE" sz="1800" i="1" smtClean="0">
                                  <a:solidFill>
                                    <a:schemeClr val="tx1"/>
                                  </a:solidFill>
                                  <a:highlight>
                                    <a:srgbClr val="FFFFFF"/>
                                  </a:highlight>
                                  <a:latin typeface="Cambria Math" panose="02040503050406030204" pitchFamily="18" charset="0"/>
                                </a:rPr>
                                <m:t>(</m:t>
                              </m:r>
                              <m:sSub>
                                <m:sSubPr>
                                  <m:ctrlPr>
                                    <a:rPr lang="ar-AE" sz="1800" i="1" smtClean="0">
                                      <a:solidFill>
                                        <a:schemeClr val="tx1"/>
                                      </a:solidFill>
                                      <a:highlight>
                                        <a:srgbClr val="FFFFFF"/>
                                      </a:highlight>
                                      <a:latin typeface="Cambria Math" panose="02040503050406030204" pitchFamily="18" charset="0"/>
                                    </a:rPr>
                                  </m:ctrlPr>
                                </m:sSubPr>
                                <m:e>
                                  <m:r>
                                    <a:rPr lang="ar-AE" sz="1800" i="1" smtClean="0">
                                      <a:solidFill>
                                        <a:schemeClr val="tx1"/>
                                      </a:solidFill>
                                      <a:highlight>
                                        <a:srgbClr val="FFFFFF"/>
                                      </a:highlight>
                                      <a:latin typeface="Cambria Math" panose="02040503050406030204" pitchFamily="18" charset="0"/>
                                    </a:rPr>
                                    <m:t>𝑥</m:t>
                                  </m:r>
                                </m:e>
                                <m:sub>
                                  <m:r>
                                    <a:rPr lang="ar-AE" sz="1800" i="1" smtClean="0">
                                      <a:solidFill>
                                        <a:schemeClr val="tx1"/>
                                      </a:solidFill>
                                      <a:highlight>
                                        <a:srgbClr val="FFFFFF"/>
                                      </a:highlight>
                                      <a:latin typeface="Cambria Math" panose="02040503050406030204" pitchFamily="18" charset="0"/>
                                    </a:rPr>
                                    <m:t>𝑖</m:t>
                                  </m:r>
                                </m:sub>
                              </m:sSub>
                              <m:r>
                                <a:rPr lang="ar-AE" sz="1800" i="1" smtClean="0">
                                  <a:solidFill>
                                    <a:schemeClr val="tx1"/>
                                  </a:solidFill>
                                  <a:highlight>
                                    <a:srgbClr val="FFFFFF"/>
                                  </a:highlight>
                                  <a:latin typeface="Cambria Math" panose="02040503050406030204" pitchFamily="18" charset="0"/>
                                </a:rPr>
                                <m:t>)</m:t>
                              </m:r>
                            </m:e>
                          </m:nary>
                        </m:den>
                      </m:f>
                      <m:r>
                        <a:rPr lang="pt-BR" sz="1800" b="0" i="1" smtClean="0">
                          <a:solidFill>
                            <a:schemeClr val="tx1"/>
                          </a:solidFill>
                          <a:highlight>
                            <a:srgbClr val="FFFFFF"/>
                          </a:highlight>
                          <a:latin typeface="Cambria Math" panose="02040503050406030204" pitchFamily="18" charset="0"/>
                        </a:rPr>
                        <m:t>=</m:t>
                      </m:r>
                      <m:r>
                        <a:rPr lang="pt-BR" sz="1800" b="0" i="1" smtClean="0">
                          <a:solidFill>
                            <a:schemeClr val="tx1"/>
                          </a:solidFill>
                          <a:highlight>
                            <a:srgbClr val="FFFFFF"/>
                          </a:highlight>
                          <a:latin typeface="Cambria Math" panose="02040503050406030204" pitchFamily="18" charset="0"/>
                        </a:rPr>
                        <m:t>2</m:t>
                      </m:r>
                      <m:f>
                        <m:fPr>
                          <m:ctrlPr>
                            <a:rPr lang="pt-BR" sz="1800" b="0" i="1" smtClean="0">
                              <a:solidFill>
                                <a:schemeClr val="tx1"/>
                              </a:solidFill>
                              <a:highlight>
                                <a:srgbClr val="FFFFFF"/>
                              </a:highlight>
                              <a:latin typeface="Cambria Math" panose="02040503050406030204" pitchFamily="18" charset="0"/>
                            </a:rPr>
                          </m:ctrlPr>
                        </m:fPr>
                        <m:num>
                          <m:nary>
                            <m:naryPr>
                              <m:chr m:val="∑"/>
                              <m:ctrlPr>
                                <a:rPr lang="pt-BR" sz="1800" b="0" i="1" smtClean="0">
                                  <a:solidFill>
                                    <a:schemeClr val="tx1"/>
                                  </a:solidFill>
                                  <a:highlight>
                                    <a:srgbClr val="FFFFFF"/>
                                  </a:highlight>
                                  <a:latin typeface="Cambria Math" panose="02040503050406030204" pitchFamily="18" charset="0"/>
                                </a:rPr>
                              </m:ctrlPr>
                            </m:naryPr>
                            <m:sub>
                              <m:r>
                                <m:rPr>
                                  <m:brk m:alnAt="23"/>
                                </m:rPr>
                                <a:rPr lang="pt-BR" sz="1800" b="0" i="1" smtClean="0">
                                  <a:solidFill>
                                    <a:schemeClr val="tx1"/>
                                  </a:solidFill>
                                  <a:highlight>
                                    <a:srgbClr val="FFFFFF"/>
                                  </a:highlight>
                                  <a:latin typeface="Cambria Math" panose="02040503050406030204" pitchFamily="18" charset="0"/>
                                </a:rPr>
                                <m:t>𝑖</m:t>
                              </m:r>
                              <m:r>
                                <a:rPr lang="pt-BR" sz="1800" b="0" i="1" smtClean="0">
                                  <a:solidFill>
                                    <a:schemeClr val="tx1"/>
                                  </a:solidFill>
                                  <a:highlight>
                                    <a:srgbClr val="FFFFFF"/>
                                  </a:highlight>
                                  <a:latin typeface="Cambria Math" panose="02040503050406030204" pitchFamily="18" charset="0"/>
                                </a:rPr>
                                <m:t>=</m:t>
                              </m:r>
                              <m:r>
                                <m:rPr>
                                  <m:brk m:alnAt="23"/>
                                </m:rPr>
                                <a:rPr lang="pt-BR" sz="1800" b="0" i="1" smtClean="0">
                                  <a:solidFill>
                                    <a:schemeClr val="tx1"/>
                                  </a:solidFill>
                                  <a:highlight>
                                    <a:srgbClr val="FFFFFF"/>
                                  </a:highlight>
                                  <a:latin typeface="Cambria Math" panose="02040503050406030204" pitchFamily="18" charset="0"/>
                                </a:rPr>
                                <m:t>1</m:t>
                              </m:r>
                            </m:sub>
                            <m:sup>
                              <m:r>
                                <a:rPr lang="pt-BR" sz="1800" b="0" i="1" smtClean="0">
                                  <a:solidFill>
                                    <a:schemeClr val="tx1"/>
                                  </a:solidFill>
                                  <a:highlight>
                                    <a:srgbClr val="FFFFFF"/>
                                  </a:highlight>
                                  <a:latin typeface="Cambria Math" panose="02040503050406030204" pitchFamily="18" charset="0"/>
                                </a:rPr>
                                <m:t>𝑘</m:t>
                              </m:r>
                            </m:sup>
                            <m:e>
                              <m:r>
                                <a:rPr lang="pt-BR" sz="1800" b="0" i="1" smtClean="0">
                                  <a:solidFill>
                                    <a:schemeClr val="tx1"/>
                                  </a:solidFill>
                                  <a:highlight>
                                    <a:srgbClr val="FFFFFF"/>
                                  </a:highlight>
                                  <a:latin typeface="Cambria Math" panose="02040503050406030204" pitchFamily="18" charset="0"/>
                                </a:rPr>
                                <m:t>𝑑</m:t>
                              </m:r>
                              <m:r>
                                <a:rPr lang="pt-BR" sz="1800" b="0" i="1" smtClean="0">
                                  <a:solidFill>
                                    <a:schemeClr val="tx1"/>
                                  </a:solidFill>
                                  <a:highlight>
                                    <a:srgbClr val="FFFFFF"/>
                                  </a:highlight>
                                  <a:latin typeface="Cambria Math" panose="02040503050406030204" pitchFamily="18" charset="0"/>
                                </a:rPr>
                                <m:t>(</m:t>
                              </m:r>
                              <m:r>
                                <a:rPr lang="pt-BR" sz="1800" b="0" i="1" smtClean="0">
                                  <a:solidFill>
                                    <a:schemeClr val="tx1"/>
                                  </a:solidFill>
                                  <a:highlight>
                                    <a:srgbClr val="FFFFFF"/>
                                  </a:highlight>
                                  <a:latin typeface="Cambria Math" panose="02040503050406030204" pitchFamily="18" charset="0"/>
                                </a:rPr>
                                <m:t>𝑥</m:t>
                              </m:r>
                              <m:r>
                                <a:rPr lang="pt-BR" sz="1800" b="0" i="1" smtClean="0">
                                  <a:solidFill>
                                    <a:schemeClr val="tx1"/>
                                  </a:solidFill>
                                  <a:highlight>
                                    <a:srgbClr val="FFFFFF"/>
                                  </a:highlight>
                                  <a:latin typeface="Cambria Math" panose="02040503050406030204" pitchFamily="18" charset="0"/>
                                </a:rPr>
                                <m:t>, </m:t>
                              </m:r>
                              <m:sSub>
                                <m:sSubPr>
                                  <m:ctrlPr>
                                    <a:rPr lang="pt-BR" sz="1800" b="0" i="1" smtClean="0">
                                      <a:solidFill>
                                        <a:schemeClr val="tx1"/>
                                      </a:solidFill>
                                      <a:highlight>
                                        <a:srgbClr val="FFFFFF"/>
                                      </a:highlight>
                                      <a:latin typeface="Cambria Math" panose="02040503050406030204" pitchFamily="18" charset="0"/>
                                    </a:rPr>
                                  </m:ctrlPr>
                                </m:sSubPr>
                                <m:e>
                                  <m:r>
                                    <a:rPr lang="pt-BR" sz="1800" b="0" i="1" smtClean="0">
                                      <a:solidFill>
                                        <a:schemeClr val="tx1"/>
                                      </a:solidFill>
                                      <a:highlight>
                                        <a:srgbClr val="FFFFFF"/>
                                      </a:highlight>
                                      <a:latin typeface="Cambria Math" panose="02040503050406030204" pitchFamily="18" charset="0"/>
                                    </a:rPr>
                                    <m:t>𝑥</m:t>
                                  </m:r>
                                </m:e>
                                <m:sub>
                                  <m:r>
                                    <a:rPr lang="pt-BR" sz="1800" b="0" i="1" smtClean="0">
                                      <a:solidFill>
                                        <a:schemeClr val="tx1"/>
                                      </a:solidFill>
                                      <a:highlight>
                                        <a:srgbClr val="FFFFFF"/>
                                      </a:highlight>
                                      <a:latin typeface="Cambria Math" panose="02040503050406030204" pitchFamily="18" charset="0"/>
                                    </a:rPr>
                                    <m:t>𝑖</m:t>
                                  </m:r>
                                </m:sub>
                              </m:sSub>
                              <m:r>
                                <a:rPr lang="pt-BR" sz="1800" b="0" i="1" smtClean="0">
                                  <a:solidFill>
                                    <a:schemeClr val="tx1"/>
                                  </a:solidFill>
                                  <a:highlight>
                                    <a:srgbClr val="FFFFFF"/>
                                  </a:highlight>
                                  <a:latin typeface="Cambria Math" panose="02040503050406030204" pitchFamily="18" charset="0"/>
                                </a:rPr>
                                <m:t>)</m:t>
                              </m:r>
                            </m:e>
                          </m:nary>
                        </m:num>
                        <m:den>
                          <m:nary>
                            <m:naryPr>
                              <m:chr m:val="∑"/>
                              <m:ctrlPr>
                                <a:rPr lang="pt-BR" sz="1800" b="0" i="1" smtClean="0">
                                  <a:solidFill>
                                    <a:schemeClr val="tx1"/>
                                  </a:solidFill>
                                  <a:highlight>
                                    <a:srgbClr val="FFFFFF"/>
                                  </a:highlight>
                                  <a:latin typeface="Cambria Math" panose="02040503050406030204" pitchFamily="18" charset="0"/>
                                </a:rPr>
                              </m:ctrlPr>
                            </m:naryPr>
                            <m:sub>
                              <m:r>
                                <m:rPr>
                                  <m:brk m:alnAt="23"/>
                                </m:rPr>
                                <a:rPr lang="pt-BR" sz="1800" b="0" i="1" smtClean="0">
                                  <a:solidFill>
                                    <a:schemeClr val="tx1"/>
                                  </a:solidFill>
                                  <a:highlight>
                                    <a:srgbClr val="FFFFFF"/>
                                  </a:highlight>
                                  <a:latin typeface="Cambria Math" panose="02040503050406030204" pitchFamily="18" charset="0"/>
                                </a:rPr>
                                <m:t>𝑖</m:t>
                              </m:r>
                              <m:r>
                                <a:rPr lang="pt-BR" sz="1800" b="0" i="1" smtClean="0">
                                  <a:solidFill>
                                    <a:schemeClr val="tx1"/>
                                  </a:solidFill>
                                  <a:highlight>
                                    <a:srgbClr val="FFFFFF"/>
                                  </a:highlight>
                                  <a:latin typeface="Cambria Math" panose="02040503050406030204" pitchFamily="18" charset="0"/>
                                </a:rPr>
                                <m:t>=</m:t>
                              </m:r>
                              <m:r>
                                <m:rPr>
                                  <m:brk m:alnAt="23"/>
                                </m:rPr>
                                <a:rPr lang="pt-BR" sz="1800" b="0" i="1" smtClean="0">
                                  <a:solidFill>
                                    <a:schemeClr val="tx1"/>
                                  </a:solidFill>
                                  <a:highlight>
                                    <a:srgbClr val="FFFFFF"/>
                                  </a:highlight>
                                  <a:latin typeface="Cambria Math" panose="02040503050406030204" pitchFamily="18" charset="0"/>
                                </a:rPr>
                                <m:t>1</m:t>
                              </m:r>
                            </m:sub>
                            <m:sup>
                              <m:r>
                                <a:rPr lang="pt-BR" sz="1800" b="0" i="1" smtClean="0">
                                  <a:solidFill>
                                    <a:schemeClr val="tx1"/>
                                  </a:solidFill>
                                  <a:highlight>
                                    <a:srgbClr val="FFFFFF"/>
                                  </a:highlight>
                                  <a:latin typeface="Cambria Math" panose="02040503050406030204" pitchFamily="18" charset="0"/>
                                </a:rPr>
                                <m:t>𝑘</m:t>
                              </m:r>
                            </m:sup>
                            <m:e>
                              <m:nary>
                                <m:naryPr>
                                  <m:chr m:val="∑"/>
                                  <m:ctrlPr>
                                    <a:rPr lang="pt-BR" sz="1800" i="1">
                                      <a:solidFill>
                                        <a:schemeClr val="tx1"/>
                                      </a:solidFill>
                                      <a:highlight>
                                        <a:srgbClr val="FFFFFF"/>
                                      </a:highlight>
                                      <a:latin typeface="Cambria Math" panose="02040503050406030204" pitchFamily="18" charset="0"/>
                                    </a:rPr>
                                  </m:ctrlPr>
                                </m:naryPr>
                                <m:sub>
                                  <m:r>
                                    <a:rPr lang="pt-BR" sz="1800" b="0" i="1" smtClean="0">
                                      <a:solidFill>
                                        <a:schemeClr val="tx1"/>
                                      </a:solidFill>
                                      <a:highlight>
                                        <a:srgbClr val="FFFFFF"/>
                                      </a:highlight>
                                      <a:latin typeface="Cambria Math" panose="02040503050406030204" pitchFamily="18" charset="0"/>
                                    </a:rPr>
                                    <m:t>𝑗</m:t>
                                  </m:r>
                                  <m:r>
                                    <a:rPr lang="pt-BR" sz="1800" i="1">
                                      <a:solidFill>
                                        <a:schemeClr val="tx1"/>
                                      </a:solidFill>
                                      <a:highlight>
                                        <a:srgbClr val="FFFFFF"/>
                                      </a:highlight>
                                      <a:latin typeface="Cambria Math" panose="02040503050406030204" pitchFamily="18" charset="0"/>
                                    </a:rPr>
                                    <m:t>=</m:t>
                                  </m:r>
                                  <m:r>
                                    <m:rPr>
                                      <m:brk m:alnAt="23"/>
                                    </m:rPr>
                                    <a:rPr lang="pt-BR" sz="1800" i="1">
                                      <a:solidFill>
                                        <a:schemeClr val="tx1"/>
                                      </a:solidFill>
                                      <a:highlight>
                                        <a:srgbClr val="FFFFFF"/>
                                      </a:highlight>
                                      <a:latin typeface="Cambria Math" panose="02040503050406030204" pitchFamily="18" charset="0"/>
                                    </a:rPr>
                                    <m:t>1</m:t>
                                  </m:r>
                                </m:sub>
                                <m:sup>
                                  <m:r>
                                    <a:rPr lang="pt-BR" sz="1800" i="1">
                                      <a:solidFill>
                                        <a:schemeClr val="tx1"/>
                                      </a:solidFill>
                                      <a:highlight>
                                        <a:srgbClr val="FFFFFF"/>
                                      </a:highlight>
                                      <a:latin typeface="Cambria Math" panose="02040503050406030204" pitchFamily="18" charset="0"/>
                                    </a:rPr>
                                    <m:t>𝑘</m:t>
                                  </m:r>
                                </m:sup>
                                <m:e>
                                  <m:r>
                                    <a:rPr lang="pt-BR" sz="1800" i="1">
                                      <a:solidFill>
                                        <a:schemeClr val="tx1"/>
                                      </a:solidFill>
                                      <a:highlight>
                                        <a:srgbClr val="FFFFFF"/>
                                      </a:highlight>
                                      <a:latin typeface="Cambria Math" panose="02040503050406030204" pitchFamily="18" charset="0"/>
                                    </a:rPr>
                                    <m:t>𝑑</m:t>
                                  </m:r>
                                  <m:r>
                                    <a:rPr lang="pt-BR" sz="1800" i="1">
                                      <a:solidFill>
                                        <a:schemeClr val="tx1"/>
                                      </a:solidFill>
                                      <a:highlight>
                                        <a:srgbClr val="FFFFFF"/>
                                      </a:highlight>
                                      <a:latin typeface="Cambria Math" panose="02040503050406030204" pitchFamily="18" charset="0"/>
                                    </a:rPr>
                                    <m:t>(</m:t>
                                  </m:r>
                                  <m:sSub>
                                    <m:sSubPr>
                                      <m:ctrlPr>
                                        <a:rPr lang="pt-BR" sz="1800" i="1">
                                          <a:solidFill>
                                            <a:schemeClr val="tx1"/>
                                          </a:solidFill>
                                          <a:highlight>
                                            <a:srgbClr val="FFFFFF"/>
                                          </a:highlight>
                                          <a:latin typeface="Cambria Math" panose="02040503050406030204" pitchFamily="18" charset="0"/>
                                        </a:rPr>
                                      </m:ctrlPr>
                                    </m:sSubPr>
                                    <m:e>
                                      <m:r>
                                        <a:rPr lang="pt-BR" sz="1800" i="1">
                                          <a:solidFill>
                                            <a:schemeClr val="tx1"/>
                                          </a:solidFill>
                                          <a:highlight>
                                            <a:srgbClr val="FFFFFF"/>
                                          </a:highlight>
                                          <a:latin typeface="Cambria Math" panose="02040503050406030204" pitchFamily="18" charset="0"/>
                                        </a:rPr>
                                        <m:t>𝑥</m:t>
                                      </m:r>
                                    </m:e>
                                    <m:sub>
                                      <m:r>
                                        <a:rPr lang="pt-BR" sz="1800" i="1">
                                          <a:solidFill>
                                            <a:schemeClr val="tx1"/>
                                          </a:solidFill>
                                          <a:highlight>
                                            <a:srgbClr val="FFFFFF"/>
                                          </a:highlight>
                                          <a:latin typeface="Cambria Math" panose="02040503050406030204" pitchFamily="18" charset="0"/>
                                        </a:rPr>
                                        <m:t>𝑖</m:t>
                                      </m:r>
                                    </m:sub>
                                  </m:sSub>
                                  <m:r>
                                    <a:rPr lang="pt-BR" sz="1800" i="1">
                                      <a:solidFill>
                                        <a:schemeClr val="tx1"/>
                                      </a:solidFill>
                                      <a:highlight>
                                        <a:srgbClr val="FFFFFF"/>
                                      </a:highlight>
                                      <a:latin typeface="Cambria Math" panose="02040503050406030204" pitchFamily="18" charset="0"/>
                                    </a:rPr>
                                    <m:t>, </m:t>
                                  </m:r>
                                  <m:sSub>
                                    <m:sSubPr>
                                      <m:ctrlPr>
                                        <a:rPr lang="pt-BR" sz="1800" i="1">
                                          <a:solidFill>
                                            <a:schemeClr val="tx1"/>
                                          </a:solidFill>
                                          <a:highlight>
                                            <a:srgbClr val="FFFFFF"/>
                                          </a:highlight>
                                          <a:latin typeface="Cambria Math" panose="02040503050406030204" pitchFamily="18" charset="0"/>
                                        </a:rPr>
                                      </m:ctrlPr>
                                    </m:sSubPr>
                                    <m:e>
                                      <m:r>
                                        <a:rPr lang="pt-BR" sz="1800" i="1">
                                          <a:solidFill>
                                            <a:schemeClr val="tx1"/>
                                          </a:solidFill>
                                          <a:highlight>
                                            <a:srgbClr val="FFFFFF"/>
                                          </a:highlight>
                                          <a:latin typeface="Cambria Math" panose="02040503050406030204" pitchFamily="18" charset="0"/>
                                        </a:rPr>
                                        <m:t>𝑥</m:t>
                                      </m:r>
                                    </m:e>
                                    <m:sub>
                                      <m:r>
                                        <a:rPr lang="pt-BR" sz="1800" i="1">
                                          <a:solidFill>
                                            <a:schemeClr val="tx1"/>
                                          </a:solidFill>
                                          <a:highlight>
                                            <a:srgbClr val="FFFFFF"/>
                                          </a:highlight>
                                          <a:latin typeface="Cambria Math" panose="02040503050406030204" pitchFamily="18" charset="0"/>
                                        </a:rPr>
                                        <m:t>𝑗</m:t>
                                      </m:r>
                                    </m:sub>
                                  </m:sSub>
                                  <m:r>
                                    <a:rPr lang="pt-BR" sz="1800" i="1">
                                      <a:solidFill>
                                        <a:schemeClr val="tx1"/>
                                      </a:solidFill>
                                      <a:highlight>
                                        <a:srgbClr val="FFFFFF"/>
                                      </a:highlight>
                                      <a:latin typeface="Cambria Math" panose="02040503050406030204" pitchFamily="18" charset="0"/>
                                    </a:rPr>
                                    <m:t>)</m:t>
                                  </m:r>
                                </m:e>
                              </m:nary>
                            </m:e>
                          </m:nary>
                        </m:den>
                      </m:f>
                      <m:r>
                        <a:rPr lang="ar-AE" sz="1800" i="1" smtClean="0">
                          <a:solidFill>
                            <a:schemeClr val="tx1"/>
                          </a:solidFill>
                          <a:highlight>
                            <a:srgbClr val="FFFFFF"/>
                          </a:highlight>
                          <a:latin typeface="Cambria Math" panose="02040503050406030204" pitchFamily="18" charset="0"/>
                        </a:rPr>
                        <m:t>,</m:t>
                      </m:r>
                    </m:oMath>
                  </m:oMathPara>
                </a14:m>
                <a:endParaRPr lang="pt-BR" sz="1800" i="1" dirty="0">
                  <a:solidFill>
                    <a:schemeClr val="tx1"/>
                  </a:solidFill>
                  <a:highlight>
                    <a:srgbClr val="FFFFFF"/>
                  </a:highlight>
                  <a:latin typeface="Cambria Math" panose="02040503050406030204" pitchFamily="18" charset="0"/>
                </a:endParaRPr>
              </a:p>
              <a:p>
                <a:pPr marL="88900" algn="ctr">
                  <a:buClr>
                    <a:srgbClr val="073763"/>
                  </a:buClr>
                  <a:buSzPts val="2200"/>
                </a:pPr>
                <a14:m>
                  <m:oMathPara xmlns:m="http://schemas.openxmlformats.org/officeDocument/2006/math">
                    <m:oMathParaPr>
                      <m:jc m:val="centerGroup"/>
                    </m:oMathParaPr>
                    <m:oMath xmlns:m="http://schemas.openxmlformats.org/officeDocument/2006/math">
                      <m:r>
                        <a:rPr lang="ar-AE" sz="1800" i="1" smtClean="0">
                          <a:solidFill>
                            <a:schemeClr val="tx1"/>
                          </a:solidFill>
                          <a:highlight>
                            <a:srgbClr val="FFFFFF"/>
                          </a:highlight>
                          <a:latin typeface="Cambria Math" panose="02040503050406030204" pitchFamily="18" charset="0"/>
                        </a:rPr>
                        <m:t> </m:t>
                      </m:r>
                    </m:oMath>
                  </m:oMathPara>
                </a14:m>
                <a:endParaRPr lang="pt-BR" sz="1800" i="1" dirty="0">
                  <a:solidFill>
                    <a:schemeClr val="tx1"/>
                  </a:solidFill>
                  <a:highlight>
                    <a:srgbClr val="FFFFFF"/>
                  </a:highlight>
                  <a:latin typeface="Cambria Math" panose="02040503050406030204" pitchFamily="18" charset="0"/>
                </a:endParaRPr>
              </a:p>
              <a:p>
                <a:pPr marL="88900" algn="ctr">
                  <a:buClr>
                    <a:srgbClr val="073763"/>
                  </a:buClr>
                  <a:buSzPts val="2200"/>
                </a:pPr>
                <a14:m>
                  <m:oMath xmlns:m="http://schemas.openxmlformats.org/officeDocument/2006/math">
                    <m:r>
                      <a:rPr lang="ar-AE" sz="1800" i="1" smtClean="0">
                        <a:solidFill>
                          <a:schemeClr val="tx1"/>
                        </a:solidFill>
                        <a:highlight>
                          <a:srgbClr val="FFFFFF"/>
                        </a:highlight>
                        <a:latin typeface="Cambria Math" panose="02040503050406030204" pitchFamily="18" charset="0"/>
                      </a:rPr>
                      <m:t>𝑘</m:t>
                    </m:r>
                    <m:r>
                      <a:rPr lang="ar-AE" sz="1800" i="1" smtClean="0">
                        <a:solidFill>
                          <a:schemeClr val="tx1"/>
                        </a:solidFill>
                        <a:highlight>
                          <a:srgbClr val="FFFFFF"/>
                        </a:highlight>
                        <a:latin typeface="Cambria Math" panose="02040503050406030204" pitchFamily="18" charset="0"/>
                      </a:rPr>
                      <m:t>&gt;</m:t>
                    </m:r>
                    <m:r>
                      <a:rPr lang="ar-AE" sz="1800" i="1" smtClean="0">
                        <a:solidFill>
                          <a:schemeClr val="tx1"/>
                        </a:solidFill>
                        <a:highlight>
                          <a:srgbClr val="FFFFFF"/>
                        </a:highlight>
                        <a:latin typeface="Cambria Math" panose="02040503050406030204" pitchFamily="18" charset="0"/>
                      </a:rPr>
                      <m:t>2</m:t>
                    </m:r>
                  </m:oMath>
                </a14:m>
                <a:r>
                  <a:rPr lang="ar-AE" sz="1800" dirty="0">
                    <a:solidFill>
                      <a:schemeClr val="tx1"/>
                    </a:solidFill>
                    <a:highlight>
                      <a:srgbClr val="FFFFFF"/>
                    </a:highlight>
                  </a:rPr>
                  <a:t> </a:t>
                </a:r>
                <a:r>
                  <a:rPr lang="pt-BR" sz="1800" dirty="0">
                    <a:solidFill>
                      <a:schemeClr val="tx1"/>
                    </a:solidFill>
                    <a:highlight>
                      <a:srgbClr val="FFFFFF"/>
                    </a:highlight>
                  </a:rPr>
                  <a:t> e denominador &gt; 0</a:t>
                </a:r>
              </a:p>
            </p:txBody>
          </p:sp>
        </mc:Choice>
        <mc:Fallback>
          <p:sp>
            <p:nvSpPr>
              <p:cNvPr id="5" name="Google Shape;458;p49">
                <a:extLst>
                  <a:ext uri="{FF2B5EF4-FFF2-40B4-BE49-F238E27FC236}">
                    <a16:creationId xmlns:a16="http://schemas.microsoft.com/office/drawing/2014/main" id="{7AF62419-06E5-61A0-DFDD-58B1A42E7A3A}"/>
                  </a:ext>
                </a:extLst>
              </p:cNvPr>
              <p:cNvSpPr txBox="1">
                <a:spLocks noRot="1" noChangeAspect="1" noMove="1" noResize="1" noEditPoints="1" noAdjustHandles="1" noChangeArrowheads="1" noChangeShapeType="1" noTextEdit="1"/>
              </p:cNvSpPr>
              <p:nvPr/>
            </p:nvSpPr>
            <p:spPr>
              <a:xfrm>
                <a:off x="632850" y="411474"/>
                <a:ext cx="7878300" cy="2708243"/>
              </a:xfrm>
              <a:prstGeom prst="rect">
                <a:avLst/>
              </a:prstGeom>
              <a:blipFill>
                <a:blip r:embed="rId3"/>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28746818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C0E415B-5DA6-CE56-A094-004330331B49}"/>
              </a:ext>
            </a:extLst>
          </p:cNvPr>
          <p:cNvSpPr>
            <a:spLocks noGrp="1"/>
          </p:cNvSpPr>
          <p:nvPr>
            <p:ph type="title"/>
          </p:nvPr>
        </p:nvSpPr>
        <p:spPr/>
        <p:txBody>
          <a:bodyPr/>
          <a:lstStyle/>
          <a:p>
            <a:r>
              <a:rPr lang="pt-BR" dirty="0" err="1"/>
              <a:t>Cat</a:t>
            </a:r>
            <a:r>
              <a:rPr lang="pt-BR" dirty="0"/>
              <a:t> Jump</a:t>
            </a:r>
          </a:p>
        </p:txBody>
      </p:sp>
      <p:pic>
        <p:nvPicPr>
          <p:cNvPr id="3" name="Imagem 2" descr="Esquilo com cabeça de gato&#10;&#10;Descrição gerada automaticamente com confiança média">
            <a:extLst>
              <a:ext uri="{FF2B5EF4-FFF2-40B4-BE49-F238E27FC236}">
                <a16:creationId xmlns:a16="http://schemas.microsoft.com/office/drawing/2014/main" id="{3C13C752-1288-A130-583C-C65E91D87600}"/>
              </a:ext>
            </a:extLst>
          </p:cNvPr>
          <p:cNvPicPr>
            <a:picLocks noChangeAspect="1"/>
          </p:cNvPicPr>
          <p:nvPr/>
        </p:nvPicPr>
        <p:blipFill>
          <a:blip r:embed="rId2"/>
          <a:stretch>
            <a:fillRect/>
          </a:stretch>
        </p:blipFill>
        <p:spPr>
          <a:xfrm>
            <a:off x="2091017" y="1489962"/>
            <a:ext cx="4961965" cy="2791105"/>
          </a:xfrm>
          <a:prstGeom prst="rect">
            <a:avLst/>
          </a:prstGeom>
          <a:ln>
            <a:solidFill>
              <a:schemeClr val="tx1">
                <a:lumMod val="95000"/>
                <a:lumOff val="5000"/>
              </a:schemeClr>
            </a:solidFill>
          </a:ln>
        </p:spPr>
      </p:pic>
    </p:spTree>
    <p:extLst>
      <p:ext uri="{BB962C8B-B14F-4D97-AF65-F5344CB8AC3E}">
        <p14:creationId xmlns:p14="http://schemas.microsoft.com/office/powerpoint/2010/main" val="40803529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885B618-8AF6-A4CE-0747-C594D6F82D24}"/>
              </a:ext>
            </a:extLst>
          </p:cNvPr>
          <p:cNvSpPr>
            <a:spLocks noGrp="1"/>
          </p:cNvSpPr>
          <p:nvPr>
            <p:ph type="title"/>
          </p:nvPr>
        </p:nvSpPr>
        <p:spPr/>
        <p:txBody>
          <a:bodyPr/>
          <a:lstStyle/>
          <a:p>
            <a:r>
              <a:rPr lang="pt-BR" dirty="0"/>
              <a:t>TEDA</a:t>
            </a:r>
          </a:p>
        </p:txBody>
      </p:sp>
      <mc:AlternateContent xmlns:mc="http://schemas.openxmlformats.org/markup-compatibility/2006" xmlns:a14="http://schemas.microsoft.com/office/drawing/2010/main">
        <mc:Choice Requires="a14">
          <p:sp>
            <p:nvSpPr>
              <p:cNvPr id="11" name="Google Shape;458;p49">
                <a:extLst>
                  <a:ext uri="{FF2B5EF4-FFF2-40B4-BE49-F238E27FC236}">
                    <a16:creationId xmlns:a16="http://schemas.microsoft.com/office/drawing/2014/main" id="{C67AB2E9-8292-C3AD-CD01-1B20BAE46F78}"/>
                  </a:ext>
                </a:extLst>
              </p:cNvPr>
              <p:cNvSpPr txBox="1">
                <a:spLocks/>
              </p:cNvSpPr>
              <p:nvPr/>
            </p:nvSpPr>
            <p:spPr>
              <a:xfrm>
                <a:off x="621563" y="1104775"/>
                <a:ext cx="7878300" cy="362725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88900" algn="just">
                  <a:buClr>
                    <a:srgbClr val="073763"/>
                  </a:buClr>
                  <a:buSzPts val="2200"/>
                </a:pPr>
                <a:r>
                  <a:rPr lang="en-US" sz="1800" dirty="0">
                    <a:solidFill>
                      <a:schemeClr val="tx1"/>
                    </a:solidFill>
                    <a:highlight>
                      <a:srgbClr val="FFFFFF"/>
                    </a:highlight>
                    <a:latin typeface="Lato"/>
                    <a:ea typeface="Lato"/>
                    <a:cs typeface="Lato"/>
                    <a:sym typeface="Lato"/>
                  </a:rPr>
                  <a:t>This equation was rewritten so that the </a:t>
                </a:r>
                <a:r>
                  <a:rPr lang="en-US" sz="1800" b="1" dirty="0">
                    <a:solidFill>
                      <a:schemeClr val="tx1"/>
                    </a:solidFill>
                    <a:highlight>
                      <a:srgbClr val="FFFFFF"/>
                    </a:highlight>
                    <a:latin typeface="Lato"/>
                    <a:ea typeface="Lato"/>
                    <a:cs typeface="Lato"/>
                    <a:sym typeface="Lato"/>
                  </a:rPr>
                  <a:t>eccentricity</a:t>
                </a:r>
                <a:r>
                  <a:rPr lang="en-US" sz="1800" dirty="0">
                    <a:solidFill>
                      <a:schemeClr val="tx1"/>
                    </a:solidFill>
                    <a:highlight>
                      <a:srgbClr val="FFFFFF"/>
                    </a:highlight>
                    <a:latin typeface="Lato"/>
                    <a:ea typeface="Lato"/>
                    <a:cs typeface="Lato"/>
                    <a:sym typeface="Lato"/>
                  </a:rPr>
                  <a:t> could be calculated recursively:</a:t>
                </a:r>
                <a:endParaRPr lang="en-US" sz="1500" dirty="0">
                  <a:solidFill>
                    <a:schemeClr val="tx1"/>
                  </a:solidFill>
                  <a:highlight>
                    <a:srgbClr val="FFFFFF"/>
                  </a:highlight>
                </a:endParaRPr>
              </a:p>
              <a:p>
                <a:pPr marL="88900" algn="ctr">
                  <a:buClr>
                    <a:srgbClr val="073763"/>
                  </a:buClr>
                  <a:buSzPts val="2200"/>
                </a:pPr>
                <a:endParaRPr lang="en-US" sz="2400" i="1" dirty="0">
                  <a:solidFill>
                    <a:schemeClr val="tx1"/>
                  </a:solidFill>
                  <a:highlight>
                    <a:srgbClr val="FFFFFF"/>
                  </a:highlight>
                  <a:latin typeface="Cambria Math" panose="02040503050406030204" pitchFamily="18" charset="0"/>
                </a:endParaRPr>
              </a:p>
              <a:p>
                <a:pPr marL="88900" algn="ctr">
                  <a:buClr>
                    <a:srgbClr val="073763"/>
                  </a:buClr>
                  <a:buSzPts val="2200"/>
                </a:pPr>
                <a14:m>
                  <m:oMathPara xmlns:m="http://schemas.openxmlformats.org/officeDocument/2006/math">
                    <m:oMathParaPr>
                      <m:jc m:val="centerGroup"/>
                    </m:oMathParaPr>
                    <m:oMath xmlns:m="http://schemas.openxmlformats.org/officeDocument/2006/math">
                      <m:sSub>
                        <m:sSubPr>
                          <m:ctrlPr>
                            <a:rPr lang="ar-AE" sz="2400" i="1" smtClean="0">
                              <a:solidFill>
                                <a:schemeClr val="tx1"/>
                              </a:solidFill>
                              <a:highlight>
                                <a:srgbClr val="FFFFFF"/>
                              </a:highlight>
                              <a:latin typeface="Cambria Math" panose="02040503050406030204" pitchFamily="18" charset="0"/>
                            </a:rPr>
                          </m:ctrlPr>
                        </m:sSubPr>
                        <m:e>
                          <m:r>
                            <a:rPr lang="ar-AE" sz="2400" i="1" smtClean="0">
                              <a:solidFill>
                                <a:schemeClr val="tx1"/>
                              </a:solidFill>
                              <a:highlight>
                                <a:srgbClr val="FFFFFF"/>
                              </a:highlight>
                              <a:latin typeface="Cambria Math" panose="02040503050406030204" pitchFamily="18" charset="0"/>
                              <a:ea typeface="Cambria Math" panose="02040503050406030204" pitchFamily="18" charset="0"/>
                            </a:rPr>
                            <m:t>𝜉</m:t>
                          </m:r>
                        </m:e>
                        <m:sub>
                          <m:r>
                            <a:rPr lang="ar-AE" sz="2400" i="1" smtClean="0">
                              <a:solidFill>
                                <a:schemeClr val="tx1"/>
                              </a:solidFill>
                              <a:highlight>
                                <a:srgbClr val="FFFFFF"/>
                              </a:highlight>
                              <a:latin typeface="Cambria Math" panose="02040503050406030204" pitchFamily="18" charset="0"/>
                            </a:rPr>
                            <m:t>𝑘</m:t>
                          </m:r>
                        </m:sub>
                      </m:sSub>
                      <m:d>
                        <m:dPr>
                          <m:ctrlPr>
                            <a:rPr lang="ar-AE" sz="2400" i="1" smtClean="0">
                              <a:solidFill>
                                <a:schemeClr val="tx1"/>
                              </a:solidFill>
                              <a:highlight>
                                <a:srgbClr val="FFFFFF"/>
                              </a:highlight>
                              <a:latin typeface="Cambria Math" panose="02040503050406030204" pitchFamily="18" charset="0"/>
                            </a:rPr>
                          </m:ctrlPr>
                        </m:dPr>
                        <m:e>
                          <m:r>
                            <a:rPr lang="ar-AE" sz="2400" i="1" smtClean="0">
                              <a:solidFill>
                                <a:schemeClr val="tx1"/>
                              </a:solidFill>
                              <a:highlight>
                                <a:srgbClr val="FFFFFF"/>
                              </a:highlight>
                              <a:latin typeface="Cambria Math" panose="02040503050406030204" pitchFamily="18" charset="0"/>
                            </a:rPr>
                            <m:t>𝑥</m:t>
                          </m:r>
                        </m:e>
                      </m:d>
                      <m:r>
                        <a:rPr lang="ar-AE" sz="2400" i="1" smtClean="0">
                          <a:solidFill>
                            <a:schemeClr val="tx1"/>
                          </a:solidFill>
                          <a:highlight>
                            <a:srgbClr val="FFFFFF"/>
                          </a:highlight>
                          <a:latin typeface="Cambria Math" panose="02040503050406030204" pitchFamily="18" charset="0"/>
                        </a:rPr>
                        <m:t>= </m:t>
                      </m:r>
                      <m:f>
                        <m:fPr>
                          <m:ctrlPr>
                            <a:rPr lang="ar-AE" sz="2400" i="1" smtClean="0">
                              <a:solidFill>
                                <a:schemeClr val="tx1"/>
                              </a:solidFill>
                              <a:highlight>
                                <a:srgbClr val="FFFFFF"/>
                              </a:highlight>
                              <a:latin typeface="Cambria Math" panose="02040503050406030204" pitchFamily="18" charset="0"/>
                            </a:rPr>
                          </m:ctrlPr>
                        </m:fPr>
                        <m:num>
                          <m:r>
                            <a:rPr lang="ar-AE" sz="2400" i="1" smtClean="0">
                              <a:solidFill>
                                <a:schemeClr val="tx1"/>
                              </a:solidFill>
                              <a:highlight>
                                <a:srgbClr val="FFFFFF"/>
                              </a:highlight>
                              <a:latin typeface="Cambria Math" panose="02040503050406030204" pitchFamily="18" charset="0"/>
                            </a:rPr>
                            <m:t>1</m:t>
                          </m:r>
                        </m:num>
                        <m:den>
                          <m:r>
                            <a:rPr lang="ar-AE" sz="2400" i="1" smtClean="0">
                              <a:solidFill>
                                <a:schemeClr val="tx1"/>
                              </a:solidFill>
                              <a:highlight>
                                <a:srgbClr val="FFFFFF"/>
                              </a:highlight>
                              <a:latin typeface="Cambria Math" panose="02040503050406030204" pitchFamily="18" charset="0"/>
                            </a:rPr>
                            <m:t>𝑘</m:t>
                          </m:r>
                        </m:den>
                      </m:f>
                      <m:r>
                        <a:rPr lang="ar-AE" sz="2400" i="1" smtClean="0">
                          <a:solidFill>
                            <a:schemeClr val="tx1"/>
                          </a:solidFill>
                          <a:highlight>
                            <a:srgbClr val="FFFFFF"/>
                          </a:highlight>
                          <a:latin typeface="Cambria Math" panose="02040503050406030204" pitchFamily="18" charset="0"/>
                        </a:rPr>
                        <m:t>+</m:t>
                      </m:r>
                      <m:f>
                        <m:fPr>
                          <m:ctrlPr>
                            <a:rPr lang="ar-AE" sz="2400" i="1" smtClean="0">
                              <a:solidFill>
                                <a:schemeClr val="tx1"/>
                              </a:solidFill>
                              <a:highlight>
                                <a:srgbClr val="FFFFFF"/>
                              </a:highlight>
                              <a:latin typeface="Cambria Math" panose="02040503050406030204" pitchFamily="18" charset="0"/>
                            </a:rPr>
                          </m:ctrlPr>
                        </m:fPr>
                        <m:num>
                          <m:sSup>
                            <m:sSupPr>
                              <m:ctrlPr>
                                <a:rPr lang="ar-AE" sz="2400" i="1" smtClean="0">
                                  <a:solidFill>
                                    <a:schemeClr val="tx1"/>
                                  </a:solidFill>
                                  <a:highlight>
                                    <a:srgbClr val="FFFFFF"/>
                                  </a:highlight>
                                  <a:latin typeface="Cambria Math" panose="02040503050406030204" pitchFamily="18" charset="0"/>
                                </a:rPr>
                              </m:ctrlPr>
                            </m:sSupPr>
                            <m:e>
                              <m:d>
                                <m:dPr>
                                  <m:ctrlPr>
                                    <a:rPr lang="ar-AE" sz="2400" i="1" smtClean="0">
                                      <a:solidFill>
                                        <a:schemeClr val="tx1"/>
                                      </a:solidFill>
                                      <a:highlight>
                                        <a:srgbClr val="FFFFFF"/>
                                      </a:highlight>
                                      <a:latin typeface="Cambria Math" panose="02040503050406030204" pitchFamily="18" charset="0"/>
                                    </a:rPr>
                                  </m:ctrlPr>
                                </m:dPr>
                                <m:e>
                                  <m:sSub>
                                    <m:sSubPr>
                                      <m:ctrlPr>
                                        <a:rPr lang="ar-AE" sz="2400" i="1">
                                          <a:solidFill>
                                            <a:schemeClr val="tx1"/>
                                          </a:solidFill>
                                          <a:highlight>
                                            <a:srgbClr val="FFFFFF"/>
                                          </a:highlight>
                                          <a:latin typeface="Cambria Math" panose="02040503050406030204" pitchFamily="18" charset="0"/>
                                        </a:rPr>
                                      </m:ctrlPr>
                                    </m:sSubPr>
                                    <m:e>
                                      <m:r>
                                        <a:rPr lang="ar-AE" sz="2400" i="1">
                                          <a:solidFill>
                                            <a:schemeClr val="tx1"/>
                                          </a:solidFill>
                                          <a:highlight>
                                            <a:srgbClr val="FFFFFF"/>
                                          </a:highlight>
                                          <a:latin typeface="Cambria Math" panose="02040503050406030204" pitchFamily="18" charset="0"/>
                                          <a:ea typeface="Cambria Math" panose="02040503050406030204" pitchFamily="18" charset="0"/>
                                        </a:rPr>
                                        <m:t>𝜇</m:t>
                                      </m:r>
                                    </m:e>
                                    <m:sub>
                                      <m:r>
                                        <a:rPr lang="ar-AE" sz="2400" i="1">
                                          <a:solidFill>
                                            <a:schemeClr val="tx1"/>
                                          </a:solidFill>
                                          <a:highlight>
                                            <a:srgbClr val="FFFFFF"/>
                                          </a:highlight>
                                          <a:latin typeface="Cambria Math" panose="02040503050406030204" pitchFamily="18" charset="0"/>
                                        </a:rPr>
                                        <m:t>𝑘</m:t>
                                      </m:r>
                                    </m:sub>
                                  </m:sSub>
                                  <m:r>
                                    <a:rPr lang="ar-AE" sz="2400" i="1">
                                      <a:solidFill>
                                        <a:schemeClr val="tx1"/>
                                      </a:solidFill>
                                      <a:highlight>
                                        <a:srgbClr val="FFFFFF"/>
                                      </a:highlight>
                                      <a:latin typeface="Cambria Math" panose="02040503050406030204" pitchFamily="18" charset="0"/>
                                    </a:rPr>
                                    <m:t>−</m:t>
                                  </m:r>
                                  <m:sSub>
                                    <m:sSubPr>
                                      <m:ctrlPr>
                                        <a:rPr lang="ar-AE" sz="2400" i="1">
                                          <a:solidFill>
                                            <a:schemeClr val="tx1"/>
                                          </a:solidFill>
                                          <a:highlight>
                                            <a:srgbClr val="FFFFFF"/>
                                          </a:highlight>
                                          <a:latin typeface="Cambria Math" panose="02040503050406030204" pitchFamily="18" charset="0"/>
                                        </a:rPr>
                                      </m:ctrlPr>
                                    </m:sSubPr>
                                    <m:e>
                                      <m:r>
                                        <a:rPr lang="ar-AE" sz="2400" i="1">
                                          <a:solidFill>
                                            <a:schemeClr val="tx1"/>
                                          </a:solidFill>
                                          <a:highlight>
                                            <a:srgbClr val="FFFFFF"/>
                                          </a:highlight>
                                          <a:latin typeface="Cambria Math" panose="02040503050406030204" pitchFamily="18" charset="0"/>
                                        </a:rPr>
                                        <m:t>𝑥</m:t>
                                      </m:r>
                                    </m:e>
                                    <m:sub>
                                      <m:r>
                                        <a:rPr lang="ar-AE" sz="2400" i="1">
                                          <a:solidFill>
                                            <a:schemeClr val="tx1"/>
                                          </a:solidFill>
                                          <a:highlight>
                                            <a:srgbClr val="FFFFFF"/>
                                          </a:highlight>
                                          <a:latin typeface="Cambria Math" panose="02040503050406030204" pitchFamily="18" charset="0"/>
                                        </a:rPr>
                                        <m:t>𝑘</m:t>
                                      </m:r>
                                    </m:sub>
                                  </m:sSub>
                                </m:e>
                              </m:d>
                            </m:e>
                            <m:sup>
                              <m:r>
                                <a:rPr lang="ar-AE" sz="2400" i="1" smtClean="0">
                                  <a:solidFill>
                                    <a:schemeClr val="tx1"/>
                                  </a:solidFill>
                                  <a:highlight>
                                    <a:srgbClr val="FFFFFF"/>
                                  </a:highlight>
                                  <a:latin typeface="Cambria Math" panose="02040503050406030204" pitchFamily="18" charset="0"/>
                                </a:rPr>
                                <m:t>𝑇</m:t>
                              </m:r>
                            </m:sup>
                          </m:sSup>
                          <m:r>
                            <a:rPr lang="ar-AE" sz="2400" i="1" smtClean="0">
                              <a:solidFill>
                                <a:schemeClr val="tx1"/>
                              </a:solidFill>
                              <a:highlight>
                                <a:srgbClr val="FFFFFF"/>
                              </a:highlight>
                              <a:latin typeface="Cambria Math" panose="02040503050406030204" pitchFamily="18" charset="0"/>
                            </a:rPr>
                            <m:t>(</m:t>
                          </m:r>
                          <m:sSub>
                            <m:sSubPr>
                              <m:ctrlPr>
                                <a:rPr lang="ar-AE" sz="2400" i="1" smtClean="0">
                                  <a:solidFill>
                                    <a:schemeClr val="tx1"/>
                                  </a:solidFill>
                                  <a:highlight>
                                    <a:srgbClr val="FFFFFF"/>
                                  </a:highlight>
                                  <a:latin typeface="Cambria Math" panose="02040503050406030204" pitchFamily="18" charset="0"/>
                                </a:rPr>
                              </m:ctrlPr>
                            </m:sSubPr>
                            <m:e>
                              <m:r>
                                <a:rPr lang="ar-AE" sz="2400" i="1" smtClean="0">
                                  <a:solidFill>
                                    <a:schemeClr val="tx1"/>
                                  </a:solidFill>
                                  <a:highlight>
                                    <a:srgbClr val="FFFFFF"/>
                                  </a:highlight>
                                  <a:latin typeface="Cambria Math" panose="02040503050406030204" pitchFamily="18" charset="0"/>
                                  <a:ea typeface="Cambria Math" panose="02040503050406030204" pitchFamily="18" charset="0"/>
                                </a:rPr>
                                <m:t>𝜇</m:t>
                              </m:r>
                            </m:e>
                            <m:sub>
                              <m:r>
                                <a:rPr lang="ar-AE" sz="2400" i="1" smtClean="0">
                                  <a:solidFill>
                                    <a:schemeClr val="tx1"/>
                                  </a:solidFill>
                                  <a:highlight>
                                    <a:srgbClr val="FFFFFF"/>
                                  </a:highlight>
                                  <a:latin typeface="Cambria Math" panose="02040503050406030204" pitchFamily="18" charset="0"/>
                                </a:rPr>
                                <m:t>𝑘</m:t>
                              </m:r>
                            </m:sub>
                          </m:sSub>
                          <m:r>
                            <a:rPr lang="ar-AE" sz="2400" i="1" smtClean="0">
                              <a:solidFill>
                                <a:schemeClr val="tx1"/>
                              </a:solidFill>
                              <a:highlight>
                                <a:srgbClr val="FFFFFF"/>
                              </a:highlight>
                              <a:latin typeface="Cambria Math" panose="02040503050406030204" pitchFamily="18" charset="0"/>
                            </a:rPr>
                            <m:t>−</m:t>
                          </m:r>
                          <m:sSub>
                            <m:sSubPr>
                              <m:ctrlPr>
                                <a:rPr lang="ar-AE" sz="2400" i="1" smtClean="0">
                                  <a:solidFill>
                                    <a:schemeClr val="tx1"/>
                                  </a:solidFill>
                                  <a:highlight>
                                    <a:srgbClr val="FFFFFF"/>
                                  </a:highlight>
                                  <a:latin typeface="Cambria Math" panose="02040503050406030204" pitchFamily="18" charset="0"/>
                                </a:rPr>
                              </m:ctrlPr>
                            </m:sSubPr>
                            <m:e>
                              <m:r>
                                <a:rPr lang="ar-AE" sz="2400" i="1" smtClean="0">
                                  <a:solidFill>
                                    <a:schemeClr val="tx1"/>
                                  </a:solidFill>
                                  <a:highlight>
                                    <a:srgbClr val="FFFFFF"/>
                                  </a:highlight>
                                  <a:latin typeface="Cambria Math" panose="02040503050406030204" pitchFamily="18" charset="0"/>
                                </a:rPr>
                                <m:t>𝑥</m:t>
                              </m:r>
                            </m:e>
                            <m:sub>
                              <m:r>
                                <a:rPr lang="ar-AE" sz="2400" i="1" smtClean="0">
                                  <a:solidFill>
                                    <a:schemeClr val="tx1"/>
                                  </a:solidFill>
                                  <a:highlight>
                                    <a:srgbClr val="FFFFFF"/>
                                  </a:highlight>
                                  <a:latin typeface="Cambria Math" panose="02040503050406030204" pitchFamily="18" charset="0"/>
                                </a:rPr>
                                <m:t>𝑘</m:t>
                              </m:r>
                            </m:sub>
                          </m:sSub>
                          <m:r>
                            <a:rPr lang="ar-AE" sz="2400" i="1" smtClean="0">
                              <a:solidFill>
                                <a:schemeClr val="tx1"/>
                              </a:solidFill>
                              <a:highlight>
                                <a:srgbClr val="FFFFFF"/>
                              </a:highlight>
                              <a:latin typeface="Cambria Math" panose="02040503050406030204" pitchFamily="18" charset="0"/>
                            </a:rPr>
                            <m:t>)</m:t>
                          </m:r>
                        </m:num>
                        <m:den>
                          <m:r>
                            <a:rPr lang="ar-AE" sz="2400" i="1" smtClean="0">
                              <a:solidFill>
                                <a:schemeClr val="tx1"/>
                              </a:solidFill>
                              <a:highlight>
                                <a:srgbClr val="FFFFFF"/>
                              </a:highlight>
                              <a:latin typeface="Cambria Math" panose="02040503050406030204" pitchFamily="18" charset="0"/>
                            </a:rPr>
                            <m:t>𝑘</m:t>
                          </m:r>
                          <m:sSubSup>
                            <m:sSubSupPr>
                              <m:ctrlPr>
                                <a:rPr lang="ar-AE" sz="2400" i="1" smtClean="0">
                                  <a:solidFill>
                                    <a:schemeClr val="tx1"/>
                                  </a:solidFill>
                                  <a:highlight>
                                    <a:srgbClr val="FFFFFF"/>
                                  </a:highlight>
                                  <a:latin typeface="Cambria Math" panose="02040503050406030204" pitchFamily="18" charset="0"/>
                                </a:rPr>
                              </m:ctrlPr>
                            </m:sSubSupPr>
                            <m:e>
                              <m:r>
                                <a:rPr lang="ar-AE" sz="2400" i="1" smtClean="0">
                                  <a:solidFill>
                                    <a:schemeClr val="tx1"/>
                                  </a:solidFill>
                                  <a:highlight>
                                    <a:srgbClr val="FFFFFF"/>
                                  </a:highlight>
                                  <a:latin typeface="Cambria Math" panose="02040503050406030204" pitchFamily="18" charset="0"/>
                                  <a:ea typeface="Cambria Math" panose="02040503050406030204" pitchFamily="18" charset="0"/>
                                </a:rPr>
                                <m:t>𝜎</m:t>
                              </m:r>
                            </m:e>
                            <m:sub>
                              <m:r>
                                <a:rPr lang="ar-AE" sz="2400" i="1" smtClean="0">
                                  <a:solidFill>
                                    <a:schemeClr val="tx1"/>
                                  </a:solidFill>
                                  <a:highlight>
                                    <a:srgbClr val="FFFFFF"/>
                                  </a:highlight>
                                  <a:latin typeface="Cambria Math" panose="02040503050406030204" pitchFamily="18" charset="0"/>
                                </a:rPr>
                                <m:t>𝑘</m:t>
                              </m:r>
                            </m:sub>
                            <m:sup>
                              <m:r>
                                <a:rPr lang="ar-AE" sz="2400" i="1" smtClean="0">
                                  <a:solidFill>
                                    <a:schemeClr val="tx1"/>
                                  </a:solidFill>
                                  <a:highlight>
                                    <a:srgbClr val="FFFFFF"/>
                                  </a:highlight>
                                  <a:latin typeface="Cambria Math" panose="02040503050406030204" pitchFamily="18" charset="0"/>
                                </a:rPr>
                                <m:t>2</m:t>
                              </m:r>
                            </m:sup>
                          </m:sSubSup>
                        </m:den>
                      </m:f>
                    </m:oMath>
                  </m:oMathPara>
                </a14:m>
                <a:endParaRPr lang="ar-AE" sz="2400" dirty="0">
                  <a:solidFill>
                    <a:schemeClr val="tx1"/>
                  </a:solidFill>
                  <a:highlight>
                    <a:srgbClr val="FFFFFF"/>
                  </a:highlight>
                </a:endParaRPr>
              </a:p>
            </p:txBody>
          </p:sp>
        </mc:Choice>
        <mc:Fallback xmlns="">
          <p:sp>
            <p:nvSpPr>
              <p:cNvPr id="11" name="Google Shape;458;p49">
                <a:extLst>
                  <a:ext uri="{FF2B5EF4-FFF2-40B4-BE49-F238E27FC236}">
                    <a16:creationId xmlns:a16="http://schemas.microsoft.com/office/drawing/2014/main" id="{C67AB2E9-8292-C3AD-CD01-1B20BAE46F78}"/>
                  </a:ext>
                </a:extLst>
              </p:cNvPr>
              <p:cNvSpPr txBox="1">
                <a:spLocks noRot="1" noChangeAspect="1" noMove="1" noResize="1" noEditPoints="1" noAdjustHandles="1" noChangeArrowheads="1" noChangeShapeType="1" noTextEdit="1"/>
              </p:cNvSpPr>
              <p:nvPr/>
            </p:nvSpPr>
            <p:spPr>
              <a:xfrm>
                <a:off x="621563" y="1104775"/>
                <a:ext cx="7878300" cy="3627250"/>
              </a:xfrm>
              <a:prstGeom prst="rect">
                <a:avLst/>
              </a:prstGeom>
              <a:blipFill>
                <a:blip r:embed="rId2"/>
                <a:stretch>
                  <a:fillRect r="-1316"/>
                </a:stretch>
              </a:blipFill>
            </p:spPr>
            <p:txBody>
              <a:bodyPr/>
              <a:lstStyle/>
              <a:p>
                <a:r>
                  <a:rPr lang="pt-BR">
                    <a:noFill/>
                  </a:rPr>
                  <a:t> </a:t>
                </a:r>
              </a:p>
            </p:txBody>
          </p:sp>
        </mc:Fallback>
      </mc:AlternateContent>
      <p:sp>
        <p:nvSpPr>
          <p:cNvPr id="12" name="Retângulo 11">
            <a:extLst>
              <a:ext uri="{FF2B5EF4-FFF2-40B4-BE49-F238E27FC236}">
                <a16:creationId xmlns:a16="http://schemas.microsoft.com/office/drawing/2014/main" id="{E00832E3-A1EB-7A6E-CB05-840B99E4C2E1}"/>
              </a:ext>
            </a:extLst>
          </p:cNvPr>
          <p:cNvSpPr/>
          <p:nvPr/>
        </p:nvSpPr>
        <p:spPr>
          <a:xfrm>
            <a:off x="4114800" y="2951018"/>
            <a:ext cx="394855" cy="49183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Retângulo 12">
            <a:extLst>
              <a:ext uri="{FF2B5EF4-FFF2-40B4-BE49-F238E27FC236}">
                <a16:creationId xmlns:a16="http://schemas.microsoft.com/office/drawing/2014/main" id="{19EB72F4-1D78-1322-9CD4-3DCCE8A8CA86}"/>
              </a:ext>
            </a:extLst>
          </p:cNvPr>
          <p:cNvSpPr/>
          <p:nvPr/>
        </p:nvSpPr>
        <p:spPr>
          <a:xfrm>
            <a:off x="5548746" y="2915725"/>
            <a:ext cx="394855" cy="49183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Retângulo 13">
            <a:extLst>
              <a:ext uri="{FF2B5EF4-FFF2-40B4-BE49-F238E27FC236}">
                <a16:creationId xmlns:a16="http://schemas.microsoft.com/office/drawing/2014/main" id="{4935C0EA-FAF1-A4D9-DF09-83CC61F4CDBC}"/>
              </a:ext>
            </a:extLst>
          </p:cNvPr>
          <p:cNvSpPr/>
          <p:nvPr/>
        </p:nvSpPr>
        <p:spPr>
          <a:xfrm>
            <a:off x="5264728" y="3407562"/>
            <a:ext cx="394855" cy="491837"/>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 name="CaixaDeTexto 14">
            <a:extLst>
              <a:ext uri="{FF2B5EF4-FFF2-40B4-BE49-F238E27FC236}">
                <a16:creationId xmlns:a16="http://schemas.microsoft.com/office/drawing/2014/main" id="{DD406C61-CA0E-FAFA-3110-94DE75177471}"/>
              </a:ext>
            </a:extLst>
          </p:cNvPr>
          <p:cNvSpPr txBox="1"/>
          <p:nvPr/>
        </p:nvSpPr>
        <p:spPr>
          <a:xfrm>
            <a:off x="4002443" y="2643241"/>
            <a:ext cx="631904" cy="307777"/>
          </a:xfrm>
          <a:prstGeom prst="rect">
            <a:avLst/>
          </a:prstGeom>
          <a:noFill/>
        </p:spPr>
        <p:txBody>
          <a:bodyPr wrap="none" rtlCol="0">
            <a:spAutoFit/>
          </a:bodyPr>
          <a:lstStyle/>
          <a:p>
            <a:r>
              <a:rPr lang="pt-BR" dirty="0" err="1">
                <a:solidFill>
                  <a:srgbClr val="FF0000"/>
                </a:solidFill>
              </a:rPr>
              <a:t>mean</a:t>
            </a:r>
            <a:endParaRPr lang="pt-BR" dirty="0">
              <a:solidFill>
                <a:srgbClr val="FF0000"/>
              </a:solidFill>
            </a:endParaRPr>
          </a:p>
        </p:txBody>
      </p:sp>
      <p:sp>
        <p:nvSpPr>
          <p:cNvPr id="16" name="CaixaDeTexto 15">
            <a:extLst>
              <a:ext uri="{FF2B5EF4-FFF2-40B4-BE49-F238E27FC236}">
                <a16:creationId xmlns:a16="http://schemas.microsoft.com/office/drawing/2014/main" id="{D9BC7BCD-6A96-2BE4-0DAC-188F51520336}"/>
              </a:ext>
            </a:extLst>
          </p:cNvPr>
          <p:cNvSpPr txBox="1"/>
          <p:nvPr/>
        </p:nvSpPr>
        <p:spPr>
          <a:xfrm>
            <a:off x="5430221" y="2617053"/>
            <a:ext cx="631904" cy="307777"/>
          </a:xfrm>
          <a:prstGeom prst="rect">
            <a:avLst/>
          </a:prstGeom>
          <a:noFill/>
        </p:spPr>
        <p:txBody>
          <a:bodyPr wrap="none" rtlCol="0">
            <a:spAutoFit/>
          </a:bodyPr>
          <a:lstStyle/>
          <a:p>
            <a:r>
              <a:rPr lang="pt-BR" dirty="0" err="1">
                <a:solidFill>
                  <a:srgbClr val="FF0000"/>
                </a:solidFill>
              </a:rPr>
              <a:t>mean</a:t>
            </a:r>
            <a:endParaRPr lang="pt-BR" dirty="0">
              <a:solidFill>
                <a:srgbClr val="FF0000"/>
              </a:solidFill>
            </a:endParaRPr>
          </a:p>
        </p:txBody>
      </p:sp>
      <p:sp>
        <p:nvSpPr>
          <p:cNvPr id="17" name="CaixaDeTexto 16">
            <a:extLst>
              <a:ext uri="{FF2B5EF4-FFF2-40B4-BE49-F238E27FC236}">
                <a16:creationId xmlns:a16="http://schemas.microsoft.com/office/drawing/2014/main" id="{49645DAD-D1F2-A503-B2AC-3ACDF490498A}"/>
              </a:ext>
            </a:extLst>
          </p:cNvPr>
          <p:cNvSpPr txBox="1"/>
          <p:nvPr/>
        </p:nvSpPr>
        <p:spPr>
          <a:xfrm>
            <a:off x="5031588" y="3899399"/>
            <a:ext cx="861133" cy="307777"/>
          </a:xfrm>
          <a:prstGeom prst="rect">
            <a:avLst/>
          </a:prstGeom>
          <a:noFill/>
        </p:spPr>
        <p:txBody>
          <a:bodyPr wrap="none" rtlCol="0">
            <a:spAutoFit/>
          </a:bodyPr>
          <a:lstStyle/>
          <a:p>
            <a:r>
              <a:rPr lang="pt-BR" dirty="0" err="1">
                <a:solidFill>
                  <a:srgbClr val="00B050"/>
                </a:solidFill>
              </a:rPr>
              <a:t>variance</a:t>
            </a:r>
            <a:endParaRPr lang="pt-BR" dirty="0">
              <a:solidFill>
                <a:srgbClr val="00B050"/>
              </a:solidFill>
            </a:endParaRPr>
          </a:p>
        </p:txBody>
      </p:sp>
    </p:spTree>
    <p:extLst>
      <p:ext uri="{BB962C8B-B14F-4D97-AF65-F5344CB8AC3E}">
        <p14:creationId xmlns:p14="http://schemas.microsoft.com/office/powerpoint/2010/main" val="661922643"/>
      </p:ext>
    </p:extLst>
  </p:cSld>
  <p:clrMapOvr>
    <a:masterClrMapping/>
  </p:clrMapOvr>
</p:sld>
</file>

<file path=ppt/theme/theme1.xml><?xml version="1.0" encoding="utf-8"?>
<a:theme xmlns:a="http://schemas.openxmlformats.org/drawingml/2006/main" name="Big Data Infographics by Slidesgo">
  <a:themeElements>
    <a:clrScheme name="Simple Light">
      <a:dk1>
        <a:srgbClr val="000000"/>
      </a:dk1>
      <a:lt1>
        <a:srgbClr val="FFFFFF"/>
      </a:lt1>
      <a:dk2>
        <a:srgbClr val="595959"/>
      </a:dk2>
      <a:lt2>
        <a:srgbClr val="EEEEEE"/>
      </a:lt2>
      <a:accent1>
        <a:srgbClr val="FFC64E"/>
      </a:accent1>
      <a:accent2>
        <a:srgbClr val="FF8001"/>
      </a:accent2>
      <a:accent3>
        <a:srgbClr val="5FD0DB"/>
      </a:accent3>
      <a:accent4>
        <a:srgbClr val="32AAD9"/>
      </a:accent4>
      <a:accent5>
        <a:srgbClr val="1A569C"/>
      </a:accent5>
      <a:accent6>
        <a:srgbClr val="D55800"/>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126</TotalTime>
  <Words>725</Words>
  <Application>Microsoft Office PowerPoint</Application>
  <PresentationFormat>Apresentação na tela (16:9)</PresentationFormat>
  <Paragraphs>79</Paragraphs>
  <Slides>19</Slides>
  <Notes>4</Notes>
  <HiddenSlides>0</HiddenSlides>
  <MMClips>0</MMClips>
  <ScaleCrop>false</ScaleCrop>
  <HeadingPairs>
    <vt:vector size="6" baseType="variant">
      <vt:variant>
        <vt:lpstr>Fontes usadas</vt:lpstr>
      </vt:variant>
      <vt:variant>
        <vt:i4>9</vt:i4>
      </vt:variant>
      <vt:variant>
        <vt:lpstr>Tema</vt:lpstr>
      </vt:variant>
      <vt:variant>
        <vt:i4>1</vt:i4>
      </vt:variant>
      <vt:variant>
        <vt:lpstr>Títulos de slides</vt:lpstr>
      </vt:variant>
      <vt:variant>
        <vt:i4>19</vt:i4>
      </vt:variant>
    </vt:vector>
  </HeadingPairs>
  <TitlesOfParts>
    <vt:vector size="29" baseType="lpstr">
      <vt:lpstr>Roboto</vt:lpstr>
      <vt:lpstr>Lato</vt:lpstr>
      <vt:lpstr>Barlow Semi Condensed Medium</vt:lpstr>
      <vt:lpstr>Fira Sans Extra Condensed SemiBold</vt:lpstr>
      <vt:lpstr>Barlow Semi Condensed</vt:lpstr>
      <vt:lpstr>Fira Sans Extra Condensed</vt:lpstr>
      <vt:lpstr>Cambria Math</vt:lpstr>
      <vt:lpstr>Overpass</vt:lpstr>
      <vt:lpstr>Arial</vt:lpstr>
      <vt:lpstr>Big Data Infographics by Slidesgo</vt:lpstr>
      <vt:lpstr>TEDA Algorithm #01</vt:lpstr>
      <vt:lpstr>TEDA</vt:lpstr>
      <vt:lpstr>Typicality x Eccentricity</vt:lpstr>
      <vt:lpstr>Advantages x Disadvantages: </vt:lpstr>
      <vt:lpstr>TEDA</vt:lpstr>
      <vt:lpstr>TEDA</vt:lpstr>
      <vt:lpstr>TEDA</vt:lpstr>
      <vt:lpstr>Cat Jump</vt:lpstr>
      <vt:lpstr>TEDA</vt:lpstr>
      <vt:lpstr>TEDA</vt:lpstr>
      <vt:lpstr>TEDA</vt:lpstr>
      <vt:lpstr>TEDA</vt:lpstr>
      <vt:lpstr>TEDA</vt:lpstr>
      <vt:lpstr>TEDA</vt:lpstr>
      <vt:lpstr>TEDA</vt:lpstr>
      <vt:lpstr>TEDA</vt:lpstr>
      <vt:lpstr>TEDA</vt:lpstr>
      <vt:lpstr>Apresentação do PowerPoint</vt:lpstr>
      <vt:lpstr>Let’s go to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TEDA Algorithm</dc:title>
  <dc:creator>Samsung</dc:creator>
  <cp:lastModifiedBy>Pedro Meira</cp:lastModifiedBy>
  <cp:revision>7</cp:revision>
  <dcterms:modified xsi:type="dcterms:W3CDTF">2022-08-10T13:26:18Z</dcterms:modified>
</cp:coreProperties>
</file>